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6858000" cx="12192000"/>
  <p:notesSz cx="6858000" cy="9144000"/>
  <p:embeddedFontLst>
    <p:embeddedFont>
      <p:font typeface="Play"/>
      <p:regular r:id="rId31"/>
      <p:bold r:id="rId32"/>
    </p:embeddedFont>
    <p:embeddedFont>
      <p:font typeface="Courgette"/>
      <p:regular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251">
          <p15:clr>
            <a:srgbClr val="A4A3A4"/>
          </p15:clr>
        </p15:guide>
        <p15:guide id="2" pos="3772">
          <p15:clr>
            <a:srgbClr val="A4A3A4"/>
          </p15:clr>
        </p15:guide>
      </p15:sldGuideLst>
    </p:ext>
    <p:ext uri="GoogleSlidesCustomDataVersion2">
      <go:slidesCustomData xmlns:go="http://customooxmlschemas.google.com/" r:id="rId34" roundtripDataSignature="AMtx7mjbIdr3WIApODkIr1oRcMvzJjroA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251" orient="horz"/>
        <p:guide pos="3772"/>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lay-regular.fntdata"/><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Courgette-regular.fntdata"/><Relationship Id="rId10" Type="http://schemas.openxmlformats.org/officeDocument/2006/relationships/slide" Target="slides/slide5.xml"/><Relationship Id="rId32" Type="http://schemas.openxmlformats.org/officeDocument/2006/relationships/font" Target="fonts/Play-bold.fntdata"/><Relationship Id="rId13" Type="http://schemas.openxmlformats.org/officeDocument/2006/relationships/slide" Target="slides/slide8.xml"/><Relationship Id="rId12" Type="http://schemas.openxmlformats.org/officeDocument/2006/relationships/slide" Target="slides/slide7.xml"/><Relationship Id="rId34" Type="http://customschemas.google.com/relationships/presentationmetadata" Target="meta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11" name="Shape 11"/>
        <p:cNvGrpSpPr/>
        <p:nvPr/>
      </p:nvGrpSpPr>
      <p:grpSpPr>
        <a:xfrm>
          <a:off x="0" y="0"/>
          <a:ext cx="0" cy="0"/>
          <a:chOff x="0" y="0"/>
          <a:chExt cx="0" cy="0"/>
        </a:xfrm>
      </p:grpSpPr>
      <p:sp>
        <p:nvSpPr>
          <p:cNvPr id="12" name="Google Shape;12;p2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7"/>
          <p:cNvSpPr/>
          <p:nvPr>
            <p:ph idx="2" type="pic"/>
          </p:nvPr>
        </p:nvSpPr>
        <p:spPr>
          <a:xfrm>
            <a:off x="5183188" y="987425"/>
            <a:ext cx="6172200" cy="4873625"/>
          </a:xfrm>
          <a:prstGeom prst="rect">
            <a:avLst/>
          </a:prstGeom>
          <a:noFill/>
          <a:ln>
            <a:noFill/>
          </a:ln>
        </p:spPr>
      </p:sp>
      <p:sp>
        <p:nvSpPr>
          <p:cNvPr id="14" name="Google Shape;14;p2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 name="Google Shape;15;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68" name="Shape 68"/>
        <p:cNvGrpSpPr/>
        <p:nvPr/>
      </p:nvGrpSpPr>
      <p:grpSpPr>
        <a:xfrm>
          <a:off x="0" y="0"/>
          <a:ext cx="0" cy="0"/>
          <a:chOff x="0" y="0"/>
          <a:chExt cx="0" cy="0"/>
        </a:xfrm>
      </p:grpSpPr>
      <p:sp>
        <p:nvSpPr>
          <p:cNvPr id="69" name="Google Shape;69;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3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74" name="Shape 74"/>
        <p:cNvGrpSpPr/>
        <p:nvPr/>
      </p:nvGrpSpPr>
      <p:grpSpPr>
        <a:xfrm>
          <a:off x="0" y="0"/>
          <a:ext cx="0" cy="0"/>
          <a:chOff x="0" y="0"/>
          <a:chExt cx="0" cy="0"/>
        </a:xfrm>
      </p:grpSpPr>
      <p:sp>
        <p:nvSpPr>
          <p:cNvPr id="75" name="Google Shape;75;p3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3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18" name="Shape 18"/>
        <p:cNvGrpSpPr/>
        <p:nvPr/>
      </p:nvGrpSpPr>
      <p:grpSpPr>
        <a:xfrm>
          <a:off x="0" y="0"/>
          <a:ext cx="0" cy="0"/>
          <a:chOff x="0" y="0"/>
          <a:chExt cx="0" cy="0"/>
        </a:xfrm>
      </p:grpSpPr>
      <p:sp>
        <p:nvSpPr>
          <p:cNvPr id="19" name="Google Shape;19;p2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2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21" name="Google Shape;21;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24" name="Shape 24"/>
        <p:cNvGrpSpPr/>
        <p:nvPr/>
      </p:nvGrpSpPr>
      <p:grpSpPr>
        <a:xfrm>
          <a:off x="0" y="0"/>
          <a:ext cx="0" cy="0"/>
          <a:chOff x="0" y="0"/>
          <a:chExt cx="0" cy="0"/>
        </a:xfrm>
      </p:grpSpPr>
      <p:sp>
        <p:nvSpPr>
          <p:cNvPr id="25" name="Google Shape;25;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28" name="Shape 28"/>
        <p:cNvGrpSpPr/>
        <p:nvPr/>
      </p:nvGrpSpPr>
      <p:grpSpPr>
        <a:xfrm>
          <a:off x="0" y="0"/>
          <a:ext cx="0" cy="0"/>
          <a:chOff x="0" y="0"/>
          <a:chExt cx="0" cy="0"/>
        </a:xfrm>
      </p:grpSpPr>
      <p:sp>
        <p:nvSpPr>
          <p:cNvPr id="29" name="Google Shape;29;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33" name="Shape 33"/>
        <p:cNvGrpSpPr/>
        <p:nvPr/>
      </p:nvGrpSpPr>
      <p:grpSpPr>
        <a:xfrm>
          <a:off x="0" y="0"/>
          <a:ext cx="0" cy="0"/>
          <a:chOff x="0" y="0"/>
          <a:chExt cx="0" cy="0"/>
        </a:xfrm>
      </p:grpSpPr>
      <p:sp>
        <p:nvSpPr>
          <p:cNvPr id="34" name="Google Shape;34;p3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3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6" name="Google Shape;36;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39" name="Shape 39"/>
        <p:cNvGrpSpPr/>
        <p:nvPr/>
      </p:nvGrpSpPr>
      <p:grpSpPr>
        <a:xfrm>
          <a:off x="0" y="0"/>
          <a:ext cx="0" cy="0"/>
          <a:chOff x="0" y="0"/>
          <a:chExt cx="0" cy="0"/>
        </a:xfrm>
      </p:grpSpPr>
      <p:sp>
        <p:nvSpPr>
          <p:cNvPr id="40" name="Google Shape;40;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3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45" name="Shape 45"/>
        <p:cNvGrpSpPr/>
        <p:nvPr/>
      </p:nvGrpSpPr>
      <p:grpSpPr>
        <a:xfrm>
          <a:off x="0" y="0"/>
          <a:ext cx="0" cy="0"/>
          <a:chOff x="0" y="0"/>
          <a:chExt cx="0" cy="0"/>
        </a:xfrm>
      </p:grpSpPr>
      <p:sp>
        <p:nvSpPr>
          <p:cNvPr id="46" name="Google Shape;46;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3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3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52" name="Shape 52"/>
        <p:cNvGrpSpPr/>
        <p:nvPr/>
      </p:nvGrpSpPr>
      <p:grpSpPr>
        <a:xfrm>
          <a:off x="0" y="0"/>
          <a:ext cx="0" cy="0"/>
          <a:chOff x="0" y="0"/>
          <a:chExt cx="0" cy="0"/>
        </a:xfrm>
      </p:grpSpPr>
      <p:sp>
        <p:nvSpPr>
          <p:cNvPr id="53" name="Google Shape;53;p34"/>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34"/>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5" name="Google Shape;55;p34"/>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34"/>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7" name="Google Shape;57;p34"/>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61" name="Shape 61"/>
        <p:cNvGrpSpPr/>
        <p:nvPr/>
      </p:nvGrpSpPr>
      <p:grpSpPr>
        <a:xfrm>
          <a:off x="0" y="0"/>
          <a:ext cx="0" cy="0"/>
          <a:chOff x="0" y="0"/>
          <a:chExt cx="0" cy="0"/>
        </a:xfrm>
      </p:grpSpPr>
      <p:sp>
        <p:nvSpPr>
          <p:cNvPr id="62" name="Google Shape;62;p3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3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4" name="Google Shape;64;p3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2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 name="Google Shape;8;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 name="Google Shape;9;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 name="Google Shape;10;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757575"/>
                </a:solidFill>
                <a:latin typeface="Arial"/>
                <a:ea typeface="Arial"/>
                <a:cs typeface="Arial"/>
                <a:sym typeface="Arial"/>
              </a:defRPr>
            </a:lvl1pPr>
            <a:lvl2pPr indent="0" lvl="1" marL="0" marR="0" rtl="0" algn="r">
              <a:spcBef>
                <a:spcPts val="0"/>
              </a:spcBef>
              <a:buNone/>
              <a:defRPr b="0" i="0" sz="1200" u="none" cap="none" strike="noStrike">
                <a:solidFill>
                  <a:srgbClr val="757575"/>
                </a:solidFill>
                <a:latin typeface="Arial"/>
                <a:ea typeface="Arial"/>
                <a:cs typeface="Arial"/>
                <a:sym typeface="Arial"/>
              </a:defRPr>
            </a:lvl2pPr>
            <a:lvl3pPr indent="0" lvl="2" marL="0" marR="0" rtl="0" algn="r">
              <a:spcBef>
                <a:spcPts val="0"/>
              </a:spcBef>
              <a:buNone/>
              <a:defRPr b="0" i="0" sz="1200" u="none" cap="none" strike="noStrike">
                <a:solidFill>
                  <a:srgbClr val="757575"/>
                </a:solidFill>
                <a:latin typeface="Arial"/>
                <a:ea typeface="Arial"/>
                <a:cs typeface="Arial"/>
                <a:sym typeface="Arial"/>
              </a:defRPr>
            </a:lvl3pPr>
            <a:lvl4pPr indent="0" lvl="3" marL="0" marR="0" rtl="0" algn="r">
              <a:spcBef>
                <a:spcPts val="0"/>
              </a:spcBef>
              <a:buNone/>
              <a:defRPr b="0" i="0" sz="1200" u="none" cap="none" strike="noStrike">
                <a:solidFill>
                  <a:srgbClr val="757575"/>
                </a:solidFill>
                <a:latin typeface="Arial"/>
                <a:ea typeface="Arial"/>
                <a:cs typeface="Arial"/>
                <a:sym typeface="Arial"/>
              </a:defRPr>
            </a:lvl4pPr>
            <a:lvl5pPr indent="0" lvl="4" marL="0" marR="0" rtl="0" algn="r">
              <a:spcBef>
                <a:spcPts val="0"/>
              </a:spcBef>
              <a:buNone/>
              <a:defRPr b="0" i="0" sz="1200" u="none" cap="none" strike="noStrike">
                <a:solidFill>
                  <a:srgbClr val="757575"/>
                </a:solidFill>
                <a:latin typeface="Arial"/>
                <a:ea typeface="Arial"/>
                <a:cs typeface="Arial"/>
                <a:sym typeface="Arial"/>
              </a:defRPr>
            </a:lvl5pPr>
            <a:lvl6pPr indent="0" lvl="5" marL="0" marR="0" rtl="0" algn="r">
              <a:spcBef>
                <a:spcPts val="0"/>
              </a:spcBef>
              <a:buNone/>
              <a:defRPr b="0" i="0" sz="1200" u="none" cap="none" strike="noStrike">
                <a:solidFill>
                  <a:srgbClr val="757575"/>
                </a:solidFill>
                <a:latin typeface="Arial"/>
                <a:ea typeface="Arial"/>
                <a:cs typeface="Arial"/>
                <a:sym typeface="Arial"/>
              </a:defRPr>
            </a:lvl6pPr>
            <a:lvl7pPr indent="0" lvl="6" marL="0" marR="0" rtl="0" algn="r">
              <a:spcBef>
                <a:spcPts val="0"/>
              </a:spcBef>
              <a:buNone/>
              <a:defRPr b="0" i="0" sz="1200" u="none" cap="none" strike="noStrike">
                <a:solidFill>
                  <a:srgbClr val="757575"/>
                </a:solidFill>
                <a:latin typeface="Arial"/>
                <a:ea typeface="Arial"/>
                <a:cs typeface="Arial"/>
                <a:sym typeface="Arial"/>
              </a:defRPr>
            </a:lvl7pPr>
            <a:lvl8pPr indent="0" lvl="7" marL="0" marR="0" rtl="0" algn="r">
              <a:spcBef>
                <a:spcPts val="0"/>
              </a:spcBef>
              <a:buNone/>
              <a:defRPr b="0" i="0" sz="1200" u="none" cap="none" strike="noStrike">
                <a:solidFill>
                  <a:srgbClr val="757575"/>
                </a:solidFill>
                <a:latin typeface="Arial"/>
                <a:ea typeface="Arial"/>
                <a:cs typeface="Arial"/>
                <a:sym typeface="Arial"/>
              </a:defRPr>
            </a:lvl8pPr>
            <a:lvl9pPr indent="0" lvl="8" marL="0" marR="0" rtl="0" algn="r">
              <a:spcBef>
                <a:spcPts val="0"/>
              </a:spcBef>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2.png"/><Relationship Id="rId4" Type="http://schemas.openxmlformats.org/officeDocument/2006/relationships/image" Target="../media/image29.png"/><Relationship Id="rId5"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19.jp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21.png"/><Relationship Id="rId5" Type="http://schemas.openxmlformats.org/officeDocument/2006/relationships/image" Target="../media/image2.png"/><Relationship Id="rId6"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 name="Shape 83"/>
        <p:cNvGrpSpPr/>
        <p:nvPr/>
      </p:nvGrpSpPr>
      <p:grpSpPr>
        <a:xfrm>
          <a:off x="0" y="0"/>
          <a:ext cx="0" cy="0"/>
          <a:chOff x="0" y="0"/>
          <a:chExt cx="0" cy="0"/>
        </a:xfrm>
      </p:grpSpPr>
      <p:sp>
        <p:nvSpPr>
          <p:cNvPr id="84" name="Google Shape;84;p1"/>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descr="Interfaz de usuario gráfica&#10;&#10;El contenido generado por IA puede ser incorrecto." id="85" name="Google Shape;85;p1"/>
          <p:cNvPicPr preferRelativeResize="0"/>
          <p:nvPr>
            <p:ph idx="2" type="pic"/>
          </p:nvPr>
        </p:nvPicPr>
        <p:blipFill rotWithShape="1">
          <a:blip r:embed="rId3">
            <a:alphaModFix/>
          </a:blip>
          <a:srcRect b="25356" l="0" r="1" t="4254"/>
          <a:stretch/>
        </p:blipFill>
        <p:spPr>
          <a:xfrm>
            <a:off x="1" y="10"/>
            <a:ext cx="9669642" cy="6857990"/>
          </a:xfrm>
          <a:prstGeom prst="rect">
            <a:avLst/>
          </a:prstGeom>
          <a:noFill/>
          <a:ln>
            <a:noFill/>
          </a:ln>
        </p:spPr>
      </p:pic>
      <p:sp>
        <p:nvSpPr>
          <p:cNvPr id="86" name="Google Shape;86;p1"/>
          <p:cNvSpPr/>
          <p:nvPr/>
        </p:nvSpPr>
        <p:spPr>
          <a:xfrm flipH="1">
            <a:off x="5125019" y="0"/>
            <a:ext cx="7066978" cy="6858000"/>
          </a:xfrm>
          <a:prstGeom prst="rect">
            <a:avLst/>
          </a:prstGeom>
          <a:gradFill>
            <a:gsLst>
              <a:gs pos="0">
                <a:srgbClr val="FFFFFF">
                  <a:alpha val="0"/>
                </a:srgbClr>
              </a:gs>
              <a:gs pos="19000">
                <a:srgbClr val="FFFFFF">
                  <a:alpha val="38039"/>
                </a:srgbClr>
              </a:gs>
              <a:gs pos="35000">
                <a:srgbClr val="FFFFFF">
                  <a:alpha val="76862"/>
                </a:srgbClr>
              </a:gs>
              <a:gs pos="48000">
                <a:schemeClr val="lt1"/>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87" name="Google Shape;87;p1"/>
          <p:cNvSpPr txBox="1"/>
          <p:nvPr>
            <p:ph type="title"/>
          </p:nvPr>
        </p:nvSpPr>
        <p:spPr>
          <a:xfrm>
            <a:off x="7025275" y="1025000"/>
            <a:ext cx="4990200" cy="42513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ourgette"/>
              <a:buNone/>
            </a:pPr>
            <a:r>
              <a:rPr b="1" lang="en-US" sz="5400">
                <a:latin typeface="Courgette"/>
                <a:ea typeface="Courgette"/>
                <a:cs typeface="Courgette"/>
                <a:sym typeface="Courgette"/>
              </a:rPr>
              <a:t>Descubriendo la Meteorología: ¡El Clima y el Tiempo !</a:t>
            </a:r>
            <a:endParaRPr/>
          </a:p>
        </p:txBody>
      </p:sp>
      <p:sp>
        <p:nvSpPr>
          <p:cNvPr id="88" name="Google Shape;88;p1"/>
          <p:cNvSpPr txBox="1"/>
          <p:nvPr>
            <p:ph idx="1" type="body"/>
          </p:nvPr>
        </p:nvSpPr>
        <p:spPr>
          <a:xfrm>
            <a:off x="8366763" y="5345228"/>
            <a:ext cx="3822188" cy="30781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E02F8"/>
              </a:buClr>
              <a:buSzPts val="1200"/>
              <a:buNone/>
            </a:pPr>
            <a:r>
              <a:rPr b="1" lang="en-US" sz="1200">
                <a:solidFill>
                  <a:srgbClr val="0E02F8"/>
                </a:solidFill>
              </a:rPr>
              <a:t>Guía educativa para jovenes exploradores del clima</a:t>
            </a:r>
            <a:endParaRPr b="1" sz="1200">
              <a:solidFill>
                <a:srgbClr val="0E02F8"/>
              </a:solidFill>
            </a:endParaRPr>
          </a:p>
        </p:txBody>
      </p:sp>
      <p:sp>
        <p:nvSpPr>
          <p:cNvPr id="89" name="Google Shape;89;p1"/>
          <p:cNvSpPr txBox="1"/>
          <p:nvPr/>
        </p:nvSpPr>
        <p:spPr>
          <a:xfrm>
            <a:off x="10895009" y="6337581"/>
            <a:ext cx="125202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200" u="none" cap="none" strike="noStrike">
                <a:solidFill>
                  <a:srgbClr val="0E02F8"/>
                </a:solidFill>
                <a:latin typeface="Arial"/>
                <a:ea typeface="Arial"/>
                <a:cs typeface="Arial"/>
                <a:sym typeface="Arial"/>
              </a:rPr>
              <a:t>Aitor Martínez</a:t>
            </a:r>
            <a:endParaRPr/>
          </a:p>
        </p:txBody>
      </p:sp>
      <p:sp>
        <p:nvSpPr>
          <p:cNvPr id="90" name="Google Shape;90;p1"/>
          <p:cNvSpPr txBox="1"/>
          <p:nvPr/>
        </p:nvSpPr>
        <p:spPr>
          <a:xfrm>
            <a:off x="10235943" y="6560890"/>
            <a:ext cx="276650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0E02F8"/>
                </a:solidFill>
                <a:latin typeface="Arial"/>
                <a:ea typeface="Arial"/>
                <a:cs typeface="Arial"/>
                <a:sym typeface="Arial"/>
              </a:rPr>
              <a:t>meteoferrolterra.com</a:t>
            </a:r>
            <a:endParaRPr/>
          </a:p>
        </p:txBody>
      </p:sp>
    </p:spTree>
  </p:cSld>
  <p:clrMapOvr>
    <a:masterClrMapping/>
  </p:clrMapOvr>
  <mc:AlternateContent>
    <mc:Choice Requires="p14">
      <p:transition p14:dur="10">
        <p:push/>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3" name="Shape 183"/>
        <p:cNvGrpSpPr/>
        <p:nvPr/>
      </p:nvGrpSpPr>
      <p:grpSpPr>
        <a:xfrm>
          <a:off x="0" y="0"/>
          <a:ext cx="0" cy="0"/>
          <a:chOff x="0" y="0"/>
          <a:chExt cx="0" cy="0"/>
        </a:xfrm>
      </p:grpSpPr>
      <p:sp>
        <p:nvSpPr>
          <p:cNvPr id="184" name="Google Shape;184;p1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5" name="Google Shape;185;p10"/>
          <p:cNvSpPr/>
          <p:nvPr/>
        </p:nvSpPr>
        <p:spPr>
          <a:xfrm flipH="1" rot="3967198">
            <a:off x="8631348" y="490493"/>
            <a:ext cx="2987899" cy="2987899"/>
          </a:xfrm>
          <a:prstGeom prst="arc">
            <a:avLst>
              <a:gd fmla="val 14441841" name="adj1"/>
              <a:gd fmla="val 0" name="adj2"/>
            </a:avLst>
          </a:prstGeom>
          <a:noFill/>
          <a:ln cap="rnd" cmpd="sng" w="127000">
            <a:solidFill>
              <a:schemeClr val="accent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6" name="Google Shape;186;p10"/>
          <p:cNvSpPr txBox="1"/>
          <p:nvPr/>
        </p:nvSpPr>
        <p:spPr>
          <a:xfrm>
            <a:off x="6096000" y="828292"/>
            <a:ext cx="5221726"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i="1" lang="en-US" sz="4000" u="sng">
                <a:solidFill>
                  <a:srgbClr val="0000FF"/>
                </a:solidFill>
                <a:latin typeface="Algerian"/>
                <a:ea typeface="Algerian"/>
                <a:cs typeface="Algerian"/>
                <a:sym typeface="Algerian"/>
              </a:rPr>
              <a:t>El Ciclo del Agua</a:t>
            </a:r>
            <a:endParaRPr/>
          </a:p>
        </p:txBody>
      </p:sp>
      <p:sp>
        <p:nvSpPr>
          <p:cNvPr id="187" name="Google Shape;187;p10"/>
          <p:cNvSpPr/>
          <p:nvPr/>
        </p:nvSpPr>
        <p:spPr>
          <a:xfrm flipH="1">
            <a:off x="0" y="5486400"/>
            <a:ext cx="2672863" cy="1371600"/>
          </a:xfrm>
          <a:custGeom>
            <a:rect b="b" l="l" r="r" t="t"/>
            <a:pathLst>
              <a:path extrusionOk="0" h="1371600" w="2672863">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Diagrama&#10;&#10;El contenido generado por IA puede ser incorrecto." id="188" name="Google Shape;188;p10"/>
          <p:cNvPicPr preferRelativeResize="0"/>
          <p:nvPr/>
        </p:nvPicPr>
        <p:blipFill rotWithShape="1">
          <a:blip r:embed="rId3">
            <a:alphaModFix/>
          </a:blip>
          <a:srcRect b="0" l="0" r="0" t="0"/>
          <a:stretch/>
        </p:blipFill>
        <p:spPr>
          <a:xfrm>
            <a:off x="224762" y="357002"/>
            <a:ext cx="5310444" cy="4478299"/>
          </a:xfrm>
          <a:custGeom>
            <a:rect b="b" l="l" r="r" t="t"/>
            <a:pathLst>
              <a:path extrusionOk="0" h="5643794" w="4777381">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ln>
            <a:noFill/>
          </a:ln>
        </p:spPr>
      </p:pic>
      <p:sp>
        <p:nvSpPr>
          <p:cNvPr id="189" name="Google Shape;189;p10"/>
          <p:cNvSpPr txBox="1"/>
          <p:nvPr/>
        </p:nvSpPr>
        <p:spPr>
          <a:xfrm>
            <a:off x="6096000" y="2153850"/>
            <a:ext cx="5458800" cy="4082700"/>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None/>
            </a:pPr>
            <a:r>
              <a:rPr b="1" lang="en-US" sz="2000">
                <a:solidFill>
                  <a:schemeClr val="dk1"/>
                </a:solidFill>
                <a:latin typeface="Arial"/>
                <a:ea typeface="Arial"/>
                <a:cs typeface="Arial"/>
                <a:sym typeface="Arial"/>
              </a:rPr>
              <a:t>El agua está en constante movimiento entre la superficie y la atmósfera gracias al ciclo del agua. El Sol calienta los océanos, ríos y lagos, provocando que parte del agua se evapore. Las plantas también liberan vapor a través de la transpiración. El vapor asciende y se enfría, condensándose en minúsculas gotas que forman las nubes. Cuando estas gotas se agrupan y pesan lo suficiente, caen en forma de lluvia, nieve o granizo —es la precipitación—. El agua que cae puede infiltrarse en el suelo, alimentando acuíferos, o recorrer la superficie hasta volver al mar. Así el ciclo se repite una y otra vez.</a:t>
            </a:r>
            <a:endParaRPr/>
          </a:p>
        </p:txBody>
      </p:sp>
    </p:spTree>
  </p:cSld>
  <p:clrMapOvr>
    <a:masterClrMapping/>
  </p:clrMapOvr>
  <mc:AlternateContent>
    <mc:Choice Requires="p14">
      <p:transition spd="slow" p14:dur="1200">
        <p:fade thruBlk="1"/>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3" name="Shape 193"/>
        <p:cNvGrpSpPr/>
        <p:nvPr/>
      </p:nvGrpSpPr>
      <p:grpSpPr>
        <a:xfrm>
          <a:off x="0" y="0"/>
          <a:ext cx="0" cy="0"/>
          <a:chOff x="0" y="0"/>
          <a:chExt cx="0" cy="0"/>
        </a:xfrm>
      </p:grpSpPr>
      <p:sp>
        <p:nvSpPr>
          <p:cNvPr id="194" name="Google Shape;194;p1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5" name="Google Shape;195;p11"/>
          <p:cNvSpPr txBox="1"/>
          <p:nvPr/>
        </p:nvSpPr>
        <p:spPr>
          <a:xfrm>
            <a:off x="5988050" y="316892"/>
            <a:ext cx="5490161" cy="1204111"/>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None/>
            </a:pPr>
            <a:r>
              <a:rPr b="1" i="1" lang="en-US" sz="3600" u="sng">
                <a:solidFill>
                  <a:srgbClr val="FF6600"/>
                </a:solidFill>
                <a:latin typeface="Algerian"/>
                <a:ea typeface="Algerian"/>
                <a:cs typeface="Algerian"/>
                <a:sym typeface="Algerian"/>
              </a:rPr>
              <a:t>Frentes y masas de aire</a:t>
            </a:r>
            <a:endParaRPr b="1" i="1" sz="3600" u="sng">
              <a:solidFill>
                <a:srgbClr val="FF6600"/>
              </a:solidFill>
              <a:latin typeface="Algerian"/>
              <a:ea typeface="Algerian"/>
              <a:cs typeface="Algerian"/>
              <a:sym typeface="Algerian"/>
            </a:endParaRPr>
          </a:p>
        </p:txBody>
      </p:sp>
      <p:sp>
        <p:nvSpPr>
          <p:cNvPr id="196" name="Google Shape;196;p11"/>
          <p:cNvSpPr/>
          <p:nvPr/>
        </p:nvSpPr>
        <p:spPr>
          <a:xfrm>
            <a:off x="0" y="0"/>
            <a:ext cx="5779911" cy="6858000"/>
          </a:xfrm>
          <a:prstGeom prst="rect">
            <a:avLst/>
          </a:prstGeom>
          <a:gradFill>
            <a:gsLst>
              <a:gs pos="0">
                <a:schemeClr val="accent1"/>
              </a:gs>
              <a:gs pos="100000">
                <a:schemeClr val="accent2"/>
              </a:gs>
            </a:gsLst>
            <a:lin ang="27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Diagrama&#10;&#10;El contenido generado por IA puede ser incorrecto." id="197" name="Google Shape;197;p11"/>
          <p:cNvPicPr preferRelativeResize="0"/>
          <p:nvPr/>
        </p:nvPicPr>
        <p:blipFill rotWithShape="1">
          <a:blip r:embed="rId3">
            <a:alphaModFix/>
          </a:blip>
          <a:srcRect b="0" l="0" r="0" t="0"/>
          <a:stretch/>
        </p:blipFill>
        <p:spPr>
          <a:xfrm>
            <a:off x="279143" y="457200"/>
            <a:ext cx="5221625" cy="5857876"/>
          </a:xfrm>
          <a:prstGeom prst="rect">
            <a:avLst/>
          </a:prstGeom>
          <a:noFill/>
          <a:ln>
            <a:noFill/>
          </a:ln>
        </p:spPr>
      </p:pic>
      <p:sp>
        <p:nvSpPr>
          <p:cNvPr id="198" name="Google Shape;198;p11"/>
          <p:cNvSpPr txBox="1"/>
          <p:nvPr/>
        </p:nvSpPr>
        <p:spPr>
          <a:xfrm>
            <a:off x="6125850" y="2027975"/>
            <a:ext cx="5114400" cy="44259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None/>
            </a:pPr>
            <a:r>
              <a:rPr b="1" lang="en-US" sz="2800">
                <a:solidFill>
                  <a:schemeClr val="dk1"/>
                </a:solidFill>
                <a:highlight>
                  <a:srgbClr val="FFFF00"/>
                </a:highlight>
                <a:latin typeface="Arial"/>
                <a:ea typeface="Arial"/>
                <a:cs typeface="Arial"/>
                <a:sym typeface="Arial"/>
              </a:rPr>
              <a:t>Una masa de aire es un gran volumen de aire con características de temperatura y humedad uniformes. Puede ser continental (seca), marítima (húmeda), tropical (cálida) o polar (fría). Cuando dos masas de aire diferentes se encuentran, forman un frente.</a:t>
            </a:r>
            <a:endParaRPr/>
          </a:p>
        </p:txBody>
      </p:sp>
      <p:cxnSp>
        <p:nvCxnSpPr>
          <p:cNvPr id="199" name="Google Shape;199;p11"/>
          <p:cNvCxnSpPr/>
          <p:nvPr/>
        </p:nvCxnSpPr>
        <p:spPr>
          <a:xfrm>
            <a:off x="11586162" y="3610394"/>
            <a:ext cx="0" cy="3238728"/>
          </a:xfrm>
          <a:prstGeom prst="straightConnector1">
            <a:avLst/>
          </a:prstGeom>
          <a:noFill/>
          <a:ln cap="sq" cmpd="sng" w="25400">
            <a:solidFill>
              <a:schemeClr val="accent1"/>
            </a:solidFill>
            <a:prstDash val="solid"/>
            <a:bevel/>
            <a:headEnd len="sm" w="sm" type="none"/>
            <a:tailEnd len="sm" w="sm"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3" name="Shape 203"/>
        <p:cNvGrpSpPr/>
        <p:nvPr/>
      </p:nvGrpSpPr>
      <p:grpSpPr>
        <a:xfrm>
          <a:off x="0" y="0"/>
          <a:ext cx="0" cy="0"/>
          <a:chOff x="0" y="0"/>
          <a:chExt cx="0" cy="0"/>
        </a:xfrm>
      </p:grpSpPr>
      <p:sp>
        <p:nvSpPr>
          <p:cNvPr id="204" name="Google Shape;204;p12"/>
          <p:cNvSpPr/>
          <p:nvPr/>
        </p:nvSpPr>
        <p:spPr>
          <a:xfrm>
            <a:off x="161924" y="1209675"/>
            <a:ext cx="5648326" cy="2363788"/>
          </a:xfrm>
          <a:prstGeom prst="wedgeRoundRectCallout">
            <a:avLst>
              <a:gd fmla="val -824" name="adj1"/>
              <a:gd fmla="val -69916" name="adj2"/>
              <a:gd fmla="val 16667" name="adj3"/>
            </a:avLst>
          </a:prstGeom>
          <a:solidFill>
            <a:srgbClr val="5ECBF4"/>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chemeClr val="dk1"/>
                </a:solidFill>
                <a:latin typeface="Arial"/>
                <a:ea typeface="Arial"/>
                <a:cs typeface="Arial"/>
                <a:sym typeface="Arial"/>
              </a:rPr>
              <a:t>El aire frío avanza y obliga al aire cálido a ascender rápidamente, provocando tormentas intensas y lluvias abundantes. </a:t>
            </a:r>
            <a:endParaRPr/>
          </a:p>
        </p:txBody>
      </p:sp>
      <p:sp>
        <p:nvSpPr>
          <p:cNvPr id="205" name="Google Shape;205;p12"/>
          <p:cNvSpPr/>
          <p:nvPr/>
        </p:nvSpPr>
        <p:spPr>
          <a:xfrm>
            <a:off x="1304925" y="133351"/>
            <a:ext cx="3267075" cy="590550"/>
          </a:xfrm>
          <a:prstGeom prst="roundRect">
            <a:avLst>
              <a:gd fmla="val 16667" name="adj"/>
            </a:avLst>
          </a:prstGeom>
          <a:solidFill>
            <a:srgbClr val="82CAEB">
              <a:alpha val="50196"/>
            </a:srgbClr>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6" name="Google Shape;206;p12"/>
          <p:cNvSpPr/>
          <p:nvPr/>
        </p:nvSpPr>
        <p:spPr>
          <a:xfrm>
            <a:off x="6219825" y="1209675"/>
            <a:ext cx="5743576" cy="2363788"/>
          </a:xfrm>
          <a:prstGeom prst="wedgeRoundRectCallout">
            <a:avLst>
              <a:gd fmla="val 5170" name="adj1"/>
              <a:gd fmla="val -69743" name="adj2"/>
              <a:gd fmla="val 16667" name="adj3"/>
            </a:avLst>
          </a:prstGeom>
          <a:solidFill>
            <a:srgbClr val="FF2D2D"/>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chemeClr val="dk1"/>
                </a:solidFill>
                <a:latin typeface="Arial"/>
                <a:ea typeface="Arial"/>
                <a:cs typeface="Arial"/>
                <a:sym typeface="Arial"/>
              </a:rPr>
              <a:t>El aire cálido se desliza suavemente sobre un aire más frío, originando lloviznas persistentes y un ascenso gradual de la temperatura.</a:t>
            </a:r>
            <a:endParaRPr/>
          </a:p>
        </p:txBody>
      </p:sp>
      <p:sp>
        <p:nvSpPr>
          <p:cNvPr id="207" name="Google Shape;207;p12"/>
          <p:cNvSpPr/>
          <p:nvPr/>
        </p:nvSpPr>
        <p:spPr>
          <a:xfrm>
            <a:off x="7077075" y="133351"/>
            <a:ext cx="3533775" cy="590550"/>
          </a:xfrm>
          <a:prstGeom prst="roundRect">
            <a:avLst>
              <a:gd fmla="val 16667" name="adj"/>
            </a:avLst>
          </a:prstGeom>
          <a:solidFill>
            <a:srgbClr val="FF8181">
              <a:alpha val="49803"/>
            </a:srgbClr>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8" name="Google Shape;208;p12"/>
          <p:cNvSpPr/>
          <p:nvPr/>
        </p:nvSpPr>
        <p:spPr>
          <a:xfrm>
            <a:off x="1076325" y="3743325"/>
            <a:ext cx="3781425" cy="676275"/>
          </a:xfrm>
          <a:prstGeom prst="roundRect">
            <a:avLst>
              <a:gd fmla="val 16667" name="adj"/>
            </a:avLst>
          </a:prstGeom>
          <a:solidFill>
            <a:srgbClr val="E78DE9">
              <a:alpha val="49803"/>
            </a:srgbClr>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9" name="Google Shape;209;p12"/>
          <p:cNvSpPr/>
          <p:nvPr/>
        </p:nvSpPr>
        <p:spPr>
          <a:xfrm>
            <a:off x="161924" y="4829175"/>
            <a:ext cx="5648326" cy="1895474"/>
          </a:xfrm>
          <a:prstGeom prst="wedgeRoundRectCallout">
            <a:avLst>
              <a:gd fmla="val 4061" name="adj1"/>
              <a:gd fmla="val -72342" name="adj2"/>
              <a:gd fmla="val 16667" name="adj3"/>
            </a:avLst>
          </a:prstGeom>
          <a:solidFill>
            <a:srgbClr val="E78DE9"/>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chemeClr val="dk1"/>
                </a:solidFill>
                <a:latin typeface="Arial"/>
                <a:ea typeface="Arial"/>
                <a:cs typeface="Arial"/>
                <a:sym typeface="Arial"/>
              </a:rPr>
              <a:t>Se produce cuando un frente frío atrapa a un frente cálido, empujando el aire caliente hacia arriba y generando nubosidad y lluvias continuas. </a:t>
            </a:r>
            <a:endParaRPr/>
          </a:p>
        </p:txBody>
      </p:sp>
      <p:sp>
        <p:nvSpPr>
          <p:cNvPr id="210" name="Google Shape;210;p12"/>
          <p:cNvSpPr/>
          <p:nvPr/>
        </p:nvSpPr>
        <p:spPr>
          <a:xfrm>
            <a:off x="6505575" y="3743325"/>
            <a:ext cx="4962525" cy="676275"/>
          </a:xfrm>
          <a:prstGeom prst="roundRect">
            <a:avLst>
              <a:gd fmla="val 16667" name="adj"/>
            </a:avLst>
          </a:prstGeom>
          <a:solidFill>
            <a:srgbClr val="F9FC88">
              <a:alpha val="49803"/>
            </a:srgbClr>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1" name="Google Shape;211;p12"/>
          <p:cNvSpPr/>
          <p:nvPr/>
        </p:nvSpPr>
        <p:spPr>
          <a:xfrm>
            <a:off x="6381752" y="4829175"/>
            <a:ext cx="5581649" cy="1895474"/>
          </a:xfrm>
          <a:prstGeom prst="wedgeRoundRectCallout">
            <a:avLst>
              <a:gd fmla="val -3591" name="adj1"/>
              <a:gd fmla="val -70647" name="adj2"/>
              <a:gd fmla="val 16667" name="adj3"/>
            </a:avLst>
          </a:prstGeom>
          <a:solidFill>
            <a:srgbClr val="F9FC88"/>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chemeClr val="dk1"/>
                </a:solidFill>
                <a:latin typeface="Arial"/>
                <a:ea typeface="Arial"/>
                <a:cs typeface="Arial"/>
                <a:sym typeface="Arial"/>
              </a:rPr>
              <a:t>Dos masas de aire se enfrentan sin que ningun avance; el tiempo puede permanecer lluvioso durante varios días.</a:t>
            </a:r>
            <a:endParaRPr/>
          </a:p>
        </p:txBody>
      </p:sp>
    </p:spTree>
  </p:cSld>
  <p:clrMapOvr>
    <a:masterClrMapping/>
  </p:clrMapOvr>
  <mc:AlternateContent>
    <mc:Choice Requires="p14">
      <p:transition spd="slow" p14:dur="1500">
        <p14:flash/>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5" name="Shape 215"/>
        <p:cNvGrpSpPr/>
        <p:nvPr/>
      </p:nvGrpSpPr>
      <p:grpSpPr>
        <a:xfrm>
          <a:off x="0" y="0"/>
          <a:ext cx="0" cy="0"/>
          <a:chOff x="0" y="0"/>
          <a:chExt cx="0" cy="0"/>
        </a:xfrm>
      </p:grpSpPr>
      <p:sp>
        <p:nvSpPr>
          <p:cNvPr id="216" name="Google Shape;216;p1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7" name="Google Shape;217;p13"/>
          <p:cNvSpPr txBox="1"/>
          <p:nvPr/>
        </p:nvSpPr>
        <p:spPr>
          <a:xfrm>
            <a:off x="129160" y="650021"/>
            <a:ext cx="5121850" cy="1448930"/>
          </a:xfrm>
          <a:prstGeom prst="rect">
            <a:avLst/>
          </a:prstGeom>
          <a:noFill/>
          <a:ln>
            <a:noFill/>
          </a:ln>
          <a:effectLst>
            <a:outerShdw blurRad="107950" algn="ctr" dir="5400000" dist="12700">
              <a:srgbClr val="000000"/>
            </a:outerShdw>
          </a:effectLst>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None/>
            </a:pPr>
            <a:r>
              <a:rPr b="1" i="1" lang="en-US" sz="4400">
                <a:solidFill>
                  <a:srgbClr val="F13805"/>
                </a:solidFill>
                <a:latin typeface="Comic Sans MS"/>
                <a:ea typeface="Comic Sans MS"/>
                <a:cs typeface="Comic Sans MS"/>
                <a:sym typeface="Comic Sans MS"/>
              </a:rPr>
              <a:t>¿Cómo se forma la nieve?</a:t>
            </a:r>
            <a:endParaRPr/>
          </a:p>
        </p:txBody>
      </p:sp>
      <p:sp>
        <p:nvSpPr>
          <p:cNvPr id="218" name="Google Shape;218;p13"/>
          <p:cNvSpPr/>
          <p:nvPr/>
        </p:nvSpPr>
        <p:spPr>
          <a:xfrm>
            <a:off x="643278" y="2573756"/>
            <a:ext cx="3255095" cy="18288"/>
          </a:xfrm>
          <a:custGeom>
            <a:rect b="b" l="l" r="r" t="t"/>
            <a:pathLst>
              <a:path extrusionOk="0" fill="none" h="18288" w="3255095">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extrusionOk="0" h="18288" w="3255095">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cap="rnd" cmpd="sng" w="381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9" name="Google Shape;219;p13"/>
          <p:cNvSpPr txBox="1"/>
          <p:nvPr/>
        </p:nvSpPr>
        <p:spPr>
          <a:xfrm>
            <a:off x="318014" y="3048560"/>
            <a:ext cx="4561804" cy="3410712"/>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None/>
            </a:pPr>
            <a:r>
              <a:rPr b="1" lang="en-US" sz="2000">
                <a:solidFill>
                  <a:schemeClr val="dk1"/>
                </a:solidFill>
                <a:highlight>
                  <a:srgbClr val="F9FC88"/>
                </a:highlight>
                <a:latin typeface="Arial"/>
                <a:ea typeface="Arial"/>
                <a:cs typeface="Arial"/>
                <a:sym typeface="Arial"/>
              </a:rPr>
              <a:t>Para que nieve hacen falta tres cosas: una nube con agua, temperaturas muy frías en altura y aire frío cerca del suelo. El vapor de agua se convierte en cristales de hielo, que se unen formando copos. Si el aire que hay abajo está caliente, los copos se derriten y caen como lluvia. Si está frío, llegan hasta el suelo como nieve. Vamos, que si quieres nieve, apaga el calefactor.</a:t>
            </a:r>
            <a:endParaRPr/>
          </a:p>
        </p:txBody>
      </p:sp>
      <p:pic>
        <p:nvPicPr>
          <p:cNvPr descr="Calendario&#10;&#10;El contenido generado por IA puede ser incorrecto." id="220" name="Google Shape;220;p13"/>
          <p:cNvPicPr preferRelativeResize="0"/>
          <p:nvPr/>
        </p:nvPicPr>
        <p:blipFill rotWithShape="1">
          <a:blip r:embed="rId3">
            <a:alphaModFix/>
          </a:blip>
          <a:srcRect b="0" l="0" r="0" t="0"/>
          <a:stretch/>
        </p:blipFill>
        <p:spPr>
          <a:xfrm>
            <a:off x="5638799" y="650021"/>
            <a:ext cx="6424041" cy="5632903"/>
          </a:xfrm>
          <a:prstGeom prst="rect">
            <a:avLst/>
          </a:prstGeom>
          <a:noFill/>
          <a:ln>
            <a:noFill/>
          </a:ln>
        </p:spPr>
      </p:pic>
    </p:spTree>
  </p:cSld>
  <p:clrMapOvr>
    <a:masterClrMapping/>
  </p:clrMapOvr>
  <p:transition spd="slow">
    <p:wheel spokes="1"/>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4" name="Shape 224"/>
        <p:cNvGrpSpPr/>
        <p:nvPr/>
      </p:nvGrpSpPr>
      <p:grpSpPr>
        <a:xfrm>
          <a:off x="0" y="0"/>
          <a:ext cx="0" cy="0"/>
          <a:chOff x="0" y="0"/>
          <a:chExt cx="0" cy="0"/>
        </a:xfrm>
      </p:grpSpPr>
      <p:sp>
        <p:nvSpPr>
          <p:cNvPr id="225" name="Google Shape;225;p1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Imagen que contiene Diagrama&#10;&#10;El contenido generado por IA puede ser incorrecto." id="226" name="Google Shape;226;p14"/>
          <p:cNvPicPr preferRelativeResize="0"/>
          <p:nvPr>
            <p:ph idx="2" type="pic"/>
          </p:nvPr>
        </p:nvPicPr>
        <p:blipFill rotWithShape="1">
          <a:blip r:embed="rId3">
            <a:alphaModFix/>
          </a:blip>
          <a:srcRect b="2" l="5812" r="6758" t="0"/>
          <a:stretch/>
        </p:blipFill>
        <p:spPr>
          <a:xfrm>
            <a:off x="3241141" y="10"/>
            <a:ext cx="8950859" cy="6857990"/>
          </a:xfrm>
          <a:prstGeom prst="rect">
            <a:avLst/>
          </a:prstGeom>
          <a:noFill/>
          <a:ln>
            <a:noFill/>
          </a:ln>
        </p:spPr>
      </p:pic>
      <p:sp>
        <p:nvSpPr>
          <p:cNvPr id="227" name="Google Shape;227;p14"/>
          <p:cNvSpPr/>
          <p:nvPr/>
        </p:nvSpPr>
        <p:spPr>
          <a:xfrm>
            <a:off x="-1" y="0"/>
            <a:ext cx="4455673" cy="6858000"/>
          </a:xfrm>
          <a:custGeom>
            <a:rect b="b" l="l" r="r" t="t"/>
            <a:pathLst>
              <a:path extrusionOk="0" h="6858000" w="4455673">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solidFill>
            <a:schemeClr val="lt1"/>
          </a:solidFill>
          <a:ln cap="flat" cmpd="sng" w="9525">
            <a:solidFill>
              <a:srgbClr val="D5D5D5"/>
            </a:solidFill>
            <a:prstDash val="solid"/>
            <a:miter lim="800000"/>
            <a:headEnd len="sm" w="sm" type="none"/>
            <a:tailEnd len="sm" w="sm" type="none"/>
          </a:ln>
          <a:effectLst>
            <a:outerShdw blurRad="50800" rotWithShape="0" algn="l" dist="38100">
              <a:srgbClr val="D8D8D8">
                <a:alpha val="30196"/>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28" name="Google Shape;228;p14"/>
          <p:cNvSpPr/>
          <p:nvPr/>
        </p:nvSpPr>
        <p:spPr>
          <a:xfrm>
            <a:off x="0" y="0"/>
            <a:ext cx="4446529" cy="6858000"/>
          </a:xfrm>
          <a:custGeom>
            <a:rect b="b" l="l" r="r" t="t"/>
            <a:pathLst>
              <a:path extrusionOk="0" h="6858000" w="4446529">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29" name="Google Shape;229;p14"/>
          <p:cNvSpPr txBox="1"/>
          <p:nvPr>
            <p:ph type="title"/>
          </p:nvPr>
        </p:nvSpPr>
        <p:spPr>
          <a:xfrm>
            <a:off x="371094" y="932688"/>
            <a:ext cx="3394710" cy="129133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BFB05"/>
              </a:buClr>
              <a:buSzPts val="3600"/>
              <a:buFont typeface="Arial"/>
              <a:buNone/>
            </a:pPr>
            <a:r>
              <a:rPr b="1" i="1" lang="en-US" sz="3600">
                <a:solidFill>
                  <a:srgbClr val="FBFB05"/>
                </a:solidFill>
                <a:highlight>
                  <a:srgbClr val="0E02F8"/>
                </a:highlight>
                <a:latin typeface="Arial"/>
                <a:ea typeface="Arial"/>
                <a:cs typeface="Arial"/>
                <a:sym typeface="Arial"/>
              </a:rPr>
              <a:t>El Jet Stream</a:t>
            </a:r>
            <a:endParaRPr/>
          </a:p>
        </p:txBody>
      </p:sp>
      <p:sp>
        <p:nvSpPr>
          <p:cNvPr id="230" name="Google Shape;230;p14"/>
          <p:cNvSpPr/>
          <p:nvPr/>
        </p:nvSpPr>
        <p:spPr>
          <a:xfrm rot="5400000">
            <a:off x="662559" y="605790"/>
            <a:ext cx="73152" cy="54864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31" name="Google Shape;231;p14"/>
          <p:cNvSpPr/>
          <p:nvPr/>
        </p:nvSpPr>
        <p:spPr>
          <a:xfrm>
            <a:off x="428244" y="2443480"/>
            <a:ext cx="3337560"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32" name="Google Shape;232;p14"/>
          <p:cNvSpPr txBox="1"/>
          <p:nvPr>
            <p:ph idx="1" type="body"/>
          </p:nvPr>
        </p:nvSpPr>
        <p:spPr>
          <a:xfrm>
            <a:off x="0" y="2544674"/>
            <a:ext cx="4028700" cy="39093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1600"/>
              <a:buNone/>
            </a:pPr>
            <a:r>
              <a:rPr b="1" lang="en-US">
                <a:highlight>
                  <a:srgbClr val="00FFFF"/>
                </a:highlight>
              </a:rPr>
              <a:t>El Jet Stream es una corriente de vientos muy rápidos situada a gran altura, entre 9 y 15 km sobre la superficie de la Tierra. Se origina por la diferencia de calentamiento entre las regiones ecuatoriales y polares y por la rotación del planeta. Existen dos corrientes principales: la corriente en chorro polar, que separa el aire frío del templado, y la corriente subtropical, que separa el aire cálido de las latitudes medias del aire ecuatorial. Estas corrientes guían el movimiento de borrascas y anticiclones y son utilizadas por los aviones para ahorrar combustible: volar a favor del Jet Stream acorta el tiempo de vuelo, mientras que ir en contra lo alarga.</a:t>
            </a:r>
            <a:endParaRPr/>
          </a:p>
        </p:txBody>
      </p:sp>
    </p:spTree>
  </p:cSld>
  <p:clrMapOvr>
    <a:masterClrMapping/>
  </p:clrMapOvr>
  <mc:AlternateContent>
    <mc:Choice Requires="p14">
      <p:transition spd="slow" p14:dur="1400">
        <p14:rippl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9000"/>
          </a:blip>
          <a:stretch>
            <a:fillRect/>
          </a:stretch>
        </a:blipFill>
      </p:bgPr>
    </p:bg>
    <p:spTree>
      <p:nvGrpSpPr>
        <p:cNvPr id="236" name="Shape 236"/>
        <p:cNvGrpSpPr/>
        <p:nvPr/>
      </p:nvGrpSpPr>
      <p:grpSpPr>
        <a:xfrm>
          <a:off x="0" y="0"/>
          <a:ext cx="0" cy="0"/>
          <a:chOff x="0" y="0"/>
          <a:chExt cx="0" cy="0"/>
        </a:xfrm>
      </p:grpSpPr>
      <p:sp>
        <p:nvSpPr>
          <p:cNvPr id="237" name="Google Shape;237;p15"/>
          <p:cNvSpPr/>
          <p:nvPr/>
        </p:nvSpPr>
        <p:spPr>
          <a:xfrm>
            <a:off x="0" y="0"/>
            <a:ext cx="12192000" cy="6858000"/>
          </a:xfrm>
          <a:prstGeom prst="rect">
            <a:avLst/>
          </a:prstGeom>
          <a:blipFill rotWithShape="1">
            <a:blip r:embed="rId3">
              <a:alphaModFix amt="9000"/>
            </a:blip>
            <a:stretch>
              <a:fillRect b="-8000" l="0" r="0" t="-1200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8" name="Google Shape;238;p15"/>
          <p:cNvSpPr/>
          <p:nvPr/>
        </p:nvSpPr>
        <p:spPr>
          <a:xfrm>
            <a:off x="558209" y="0"/>
            <a:ext cx="11167447" cy="2018806"/>
          </a:xfrm>
          <a:prstGeom prst="rect">
            <a:avLst/>
          </a:prstGeom>
          <a:blipFill rotWithShape="1">
            <a:blip r:embed="rId3">
              <a:alphaModFix amt="9000"/>
            </a:blip>
            <a:stretch>
              <a:fillRect b="-8000" l="0" r="0" t="-12000"/>
            </a:stretch>
          </a:blipFill>
          <a:ln cap="flat" cmpd="sng" w="12700">
            <a:solidFill>
              <a:srgbClr val="E1E1E1"/>
            </a:solidFill>
            <a:prstDash val="solid"/>
            <a:miter lim="800000"/>
            <a:headEnd len="sm" w="sm" type="none"/>
            <a:tailEnd len="sm" w="sm" type="none"/>
          </a:ln>
          <a:effectLst>
            <a:outerShdw blurRad="50800" rotWithShape="0" algn="tl" dir="2700000" dist="38100">
              <a:srgbClr val="D8D8D8">
                <a:alpha val="50196"/>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9" name="Google Shape;239;p15"/>
          <p:cNvSpPr/>
          <p:nvPr/>
        </p:nvSpPr>
        <p:spPr>
          <a:xfrm>
            <a:off x="566928" y="0"/>
            <a:ext cx="11155680" cy="2011680"/>
          </a:xfrm>
          <a:prstGeom prst="rect">
            <a:avLst/>
          </a:prstGeom>
          <a:blipFill rotWithShape="1">
            <a:blip r:embed="rId3">
              <a:alphaModFix amt="9000"/>
            </a:blip>
            <a:stretch>
              <a:fillRect b="-8000" l="0" r="0" t="-1200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40" name="Google Shape;240;p15"/>
          <p:cNvSpPr txBox="1"/>
          <p:nvPr>
            <p:ph type="title"/>
          </p:nvPr>
        </p:nvSpPr>
        <p:spPr>
          <a:xfrm>
            <a:off x="1090665" y="437023"/>
            <a:ext cx="10168128" cy="1179576"/>
          </a:xfrm>
          <a:prstGeom prst="rect">
            <a:avLst/>
          </a:prstGeom>
          <a:noFill/>
          <a:ln cap="flat" cmpd="sng" w="9525">
            <a:solidFill>
              <a:schemeClr val="dk1"/>
            </a:solidFill>
            <a:prstDash val="solid"/>
            <a:round/>
            <a:headEnd len="sm" w="sm" type="none"/>
            <a:tailEnd len="sm" w="sm" type="none"/>
          </a:ln>
          <a:effectLst>
            <a:reflection blurRad="0" dir="0" dist="0" endA="300" endPos="55000" kx="0" rotWithShape="0" algn="bl" stA="50000" stPos="0" sy="-100000" ky="0"/>
          </a:effectLst>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FF6600"/>
              </a:buClr>
              <a:buSzPct val="100000"/>
              <a:buFont typeface="Algerian"/>
              <a:buNone/>
            </a:pPr>
            <a:r>
              <a:rPr b="1" i="1" lang="en-US" sz="4000">
                <a:solidFill>
                  <a:srgbClr val="FF6600"/>
                </a:solidFill>
                <a:latin typeface="Algerian"/>
                <a:ea typeface="Algerian"/>
                <a:cs typeface="Algerian"/>
                <a:sym typeface="Algerian"/>
              </a:rPr>
              <a:t>Efecto Coriolis y giro en los hemisferios</a:t>
            </a:r>
            <a:endParaRPr b="1" i="1" sz="4000">
              <a:solidFill>
                <a:srgbClr val="FF6600"/>
              </a:solidFill>
              <a:latin typeface="Algerian"/>
              <a:ea typeface="Algerian"/>
              <a:cs typeface="Algerian"/>
              <a:sym typeface="Algerian"/>
            </a:endParaRPr>
          </a:p>
        </p:txBody>
      </p:sp>
      <p:sp>
        <p:nvSpPr>
          <p:cNvPr id="241" name="Google Shape;241;p15"/>
          <p:cNvSpPr/>
          <p:nvPr/>
        </p:nvSpPr>
        <p:spPr>
          <a:xfrm>
            <a:off x="498834" y="770799"/>
            <a:ext cx="128016"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descr="Imagen que contiene Interfaz de usuario gráfica&#10;&#10;El contenido generado por IA puede ser incorrecto." id="242" name="Google Shape;242;p15"/>
          <p:cNvPicPr preferRelativeResize="0"/>
          <p:nvPr>
            <p:ph idx="2" type="pic"/>
          </p:nvPr>
        </p:nvPicPr>
        <p:blipFill rotWithShape="1">
          <a:blip r:embed="rId3">
            <a:alphaModFix/>
          </a:blip>
          <a:srcRect b="-3" l="0" r="2387" t="0"/>
          <a:stretch/>
        </p:blipFill>
        <p:spPr>
          <a:xfrm>
            <a:off x="419417" y="2245686"/>
            <a:ext cx="6497372" cy="4363344"/>
          </a:xfrm>
          <a:prstGeom prst="rect">
            <a:avLst/>
          </a:prstGeom>
          <a:noFill/>
          <a:ln>
            <a:noFill/>
          </a:ln>
        </p:spPr>
      </p:pic>
      <p:sp>
        <p:nvSpPr>
          <p:cNvPr id="243" name="Google Shape;243;p15"/>
          <p:cNvSpPr txBox="1"/>
          <p:nvPr>
            <p:ph idx="1" type="body"/>
          </p:nvPr>
        </p:nvSpPr>
        <p:spPr>
          <a:xfrm>
            <a:off x="7411453" y="2343150"/>
            <a:ext cx="3872243" cy="4139688"/>
          </a:xfrm>
          <a:prstGeom prst="rect">
            <a:avLst/>
          </a:prstGeom>
          <a:solidFill>
            <a:srgbClr val="93DCF8"/>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2000"/>
              <a:buNone/>
            </a:pPr>
            <a:r>
              <a:rPr b="1" lang="en-US" sz="2000"/>
              <a:t>El giro de la Tierra provoca que el viento se desvíe, creando el llamado efecto Coriolis. En el Hemisferio Norte las borrascas giran en sentido antihorario y los anticiclones en sentido horario. En el Hemisferio Sur ocurre al revés. Por eso los huracanes del Caribe giran diferente que los ciclones de Australia. ¡Un baile meteorológico a escala planetaria!</a:t>
            </a:r>
            <a:endParaRPr/>
          </a:p>
        </p:txBody>
      </p:sp>
    </p:spTree>
  </p:cSld>
  <p:clrMapOvr>
    <a:masterClrMapping/>
  </p:clrMapOvr>
  <mc:AlternateContent>
    <mc:Choice Requires="p14">
      <p:transition spd="slow" p14:dur="3900">
        <p14:glitter dir="l" pattern="hexagon"/>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5000"/>
          </a:blip>
          <a:stretch>
            <a:fillRect/>
          </a:stretch>
        </a:blipFill>
      </p:bgPr>
    </p:bg>
    <p:spTree>
      <p:nvGrpSpPr>
        <p:cNvPr id="247" name="Shape 247"/>
        <p:cNvGrpSpPr/>
        <p:nvPr/>
      </p:nvGrpSpPr>
      <p:grpSpPr>
        <a:xfrm>
          <a:off x="0" y="0"/>
          <a:ext cx="0" cy="0"/>
          <a:chOff x="0" y="0"/>
          <a:chExt cx="0" cy="0"/>
        </a:xfrm>
      </p:grpSpPr>
      <p:sp>
        <p:nvSpPr>
          <p:cNvPr id="248" name="Google Shape;248;p16"/>
          <p:cNvSpPr txBox="1"/>
          <p:nvPr/>
        </p:nvSpPr>
        <p:spPr>
          <a:xfrm>
            <a:off x="2940050" y="339209"/>
            <a:ext cx="6096000" cy="175432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5400">
                <a:solidFill>
                  <a:srgbClr val="FF0000"/>
                </a:solidFill>
                <a:latin typeface="Algerian"/>
                <a:ea typeface="Algerian"/>
                <a:cs typeface="Algerian"/>
                <a:sym typeface="Algerian"/>
              </a:rPr>
              <a:t>Las estaciones del año</a:t>
            </a:r>
            <a:endParaRPr/>
          </a:p>
        </p:txBody>
      </p:sp>
      <p:sp>
        <p:nvSpPr>
          <p:cNvPr id="249" name="Google Shape;249;p16"/>
          <p:cNvSpPr txBox="1"/>
          <p:nvPr/>
        </p:nvSpPr>
        <p:spPr>
          <a:xfrm>
            <a:off x="238125" y="2726126"/>
            <a:ext cx="5749800" cy="3759000"/>
          </a:xfrm>
          <a:prstGeom prst="rect">
            <a:avLst/>
          </a:prstGeom>
          <a:noFill/>
          <a:ln>
            <a:noFill/>
          </a:ln>
        </p:spPr>
        <p:txBody>
          <a:bodyPr anchorCtr="0" anchor="t" bIns="45700" lIns="91425" spcFirstLastPara="1" rIns="91425" wrap="square" tIns="45700">
            <a:normAutofit lnSpcReduction="10000"/>
          </a:bodyPr>
          <a:lstStyle/>
          <a:p>
            <a:pPr indent="0" lvl="0" marL="0" marR="0" rtl="0" algn="l">
              <a:spcBef>
                <a:spcPts val="0"/>
              </a:spcBef>
              <a:spcAft>
                <a:spcPts val="0"/>
              </a:spcAft>
              <a:buNone/>
            </a:pPr>
            <a:r>
              <a:rPr b="1" i="1" lang="en-US" sz="1800">
                <a:solidFill>
                  <a:schemeClr val="dk1"/>
                </a:solidFill>
                <a:highlight>
                  <a:srgbClr val="F1840D"/>
                </a:highlight>
                <a:latin typeface="Arial"/>
                <a:ea typeface="Arial"/>
                <a:cs typeface="Arial"/>
                <a:sym typeface="Arial"/>
              </a:rPr>
              <a:t>Nuestro planeta experimenta estaciones distintas porque su eje está inclinado unos 23,5° respecto a su órbita alrededor del Sol. Esta inclinación hace que en algunos momentos el hemisferio norte reciba más luz solar (verano) mientras el hemisferio sur recibe menos (invierno), y viceversa. En primavera y en otoño, ambos hemisferios reciben una cantidad similar de luz y las temperaturas son moderadas. Es un error pensar que las estaciones dependen de la distancia al Sol: de hecho, la Tierra está más cerca del Sol en enero y más lejos en julio; lo que importa es el ángulo con el que llegan los rayos solares.</a:t>
            </a:r>
            <a:endParaRPr/>
          </a:p>
        </p:txBody>
      </p:sp>
      <p:pic>
        <p:nvPicPr>
          <p:cNvPr descr="Imagen que contiene Diagrama&#10;&#10;El contenido generado por IA puede ser incorrecto." id="250" name="Google Shape;250;p16"/>
          <p:cNvPicPr preferRelativeResize="0"/>
          <p:nvPr/>
        </p:nvPicPr>
        <p:blipFill rotWithShape="1">
          <a:blip r:embed="rId3">
            <a:alphaModFix/>
          </a:blip>
          <a:srcRect b="0" l="0" r="0" t="0"/>
          <a:stretch/>
        </p:blipFill>
        <p:spPr>
          <a:xfrm>
            <a:off x="6107112" y="2093535"/>
            <a:ext cx="5857875" cy="460584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40000"/>
          </a:blip>
          <a:stretch>
            <a:fillRect/>
          </a:stretch>
        </a:blipFill>
      </p:bgPr>
    </p:bg>
    <p:spTree>
      <p:nvGrpSpPr>
        <p:cNvPr id="254" name="Shape 254"/>
        <p:cNvGrpSpPr/>
        <p:nvPr/>
      </p:nvGrpSpPr>
      <p:grpSpPr>
        <a:xfrm>
          <a:off x="0" y="0"/>
          <a:ext cx="0" cy="0"/>
          <a:chOff x="0" y="0"/>
          <a:chExt cx="0" cy="0"/>
        </a:xfrm>
      </p:grpSpPr>
      <p:sp>
        <p:nvSpPr>
          <p:cNvPr id="255" name="Google Shape;255;p17"/>
          <p:cNvSpPr txBox="1"/>
          <p:nvPr/>
        </p:nvSpPr>
        <p:spPr>
          <a:xfrm>
            <a:off x="2593097" y="1478605"/>
            <a:ext cx="6789906" cy="3416320"/>
          </a:xfrm>
          <a:prstGeom prst="rect">
            <a:avLst/>
          </a:prstGeom>
          <a:noFill/>
          <a:ln>
            <a:noFill/>
          </a:ln>
          <a:effectLst>
            <a:outerShdw blurRad="50800" rotWithShape="0" dir="16200000" dist="38100">
              <a:srgbClr val="000000">
                <a:alpha val="4000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7200">
                <a:solidFill>
                  <a:srgbClr val="0E02F8"/>
                </a:solidFill>
                <a:latin typeface="Arial"/>
                <a:ea typeface="Arial"/>
                <a:cs typeface="Arial"/>
                <a:sym typeface="Arial"/>
              </a:rPr>
              <a:t>Instrumentos y predicción del tiempo</a:t>
            </a:r>
            <a:endParaRPr/>
          </a:p>
        </p:txBody>
      </p:sp>
    </p:spTree>
  </p:cSld>
  <p:clrMapOvr>
    <a:masterClrMapping/>
  </p:clrMapOvr>
  <p:transition spd="slow">
    <p:comb/>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descr="Forma, Círculo&#10;&#10;El contenido generado por IA puede ser incorrecto." id="260" name="Google Shape;260;p18"/>
          <p:cNvPicPr preferRelativeResize="0"/>
          <p:nvPr/>
        </p:nvPicPr>
        <p:blipFill rotWithShape="1">
          <a:blip r:embed="rId3">
            <a:alphaModFix/>
          </a:blip>
          <a:srcRect b="0" l="0" r="0" t="0"/>
          <a:stretch/>
        </p:blipFill>
        <p:spPr>
          <a:xfrm>
            <a:off x="3054609" y="1401406"/>
            <a:ext cx="6082782" cy="4055188"/>
          </a:xfrm>
          <a:prstGeom prst="rect">
            <a:avLst/>
          </a:prstGeom>
          <a:noFill/>
          <a:ln>
            <a:noFill/>
          </a:ln>
        </p:spPr>
      </p:pic>
      <p:sp>
        <p:nvSpPr>
          <p:cNvPr id="261" name="Google Shape;261;p18"/>
          <p:cNvSpPr/>
          <p:nvPr/>
        </p:nvSpPr>
        <p:spPr>
          <a:xfrm>
            <a:off x="290878" y="1683199"/>
            <a:ext cx="3112851" cy="932772"/>
          </a:xfrm>
          <a:prstGeom prst="wedgeEllipseCallout">
            <a:avLst>
              <a:gd fmla="val 50491" name="adj1"/>
              <a:gd fmla="val 61156" name="adj2"/>
            </a:avLst>
          </a:prstGeom>
          <a:solidFill>
            <a:srgbClr val="FF3333"/>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2" name="Google Shape;262;p18"/>
          <p:cNvSpPr/>
          <p:nvPr/>
        </p:nvSpPr>
        <p:spPr>
          <a:xfrm>
            <a:off x="4700552" y="5751361"/>
            <a:ext cx="3310648" cy="840395"/>
          </a:xfrm>
          <a:prstGeom prst="wedgeEllipseCallout">
            <a:avLst>
              <a:gd fmla="val -5425" name="adj1"/>
              <a:gd fmla="val -118928" name="adj2"/>
            </a:avLst>
          </a:prstGeom>
          <a:solidFill>
            <a:srgbClr val="FFC000"/>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3" name="Google Shape;263;p18"/>
          <p:cNvSpPr txBox="1"/>
          <p:nvPr/>
        </p:nvSpPr>
        <p:spPr>
          <a:xfrm>
            <a:off x="599835" y="2051752"/>
            <a:ext cx="298639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Mide la temperatura del aire.</a:t>
            </a:r>
            <a:endParaRPr/>
          </a:p>
        </p:txBody>
      </p:sp>
      <p:sp>
        <p:nvSpPr>
          <p:cNvPr id="264" name="Google Shape;264;p18"/>
          <p:cNvSpPr/>
          <p:nvPr/>
        </p:nvSpPr>
        <p:spPr>
          <a:xfrm>
            <a:off x="1071120" y="1478998"/>
            <a:ext cx="1643975" cy="408402"/>
          </a:xfrm>
          <a:prstGeom prst="roundRect">
            <a:avLst>
              <a:gd fmla="val 16667" name="adj"/>
            </a:avLst>
          </a:prstGeom>
          <a:solidFill>
            <a:schemeClr val="lt1"/>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5" name="Google Shape;265;p18"/>
          <p:cNvSpPr txBox="1"/>
          <p:nvPr/>
        </p:nvSpPr>
        <p:spPr>
          <a:xfrm>
            <a:off x="1150155" y="1491210"/>
            <a:ext cx="1564940" cy="369332"/>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1" lang="en-US" sz="1800">
                <a:solidFill>
                  <a:srgbClr val="FA0000"/>
                </a:solidFill>
                <a:latin typeface="Arial"/>
                <a:ea typeface="Arial"/>
                <a:cs typeface="Arial"/>
                <a:sym typeface="Arial"/>
              </a:rPr>
              <a:t>Termómetro</a:t>
            </a:r>
            <a:endParaRPr/>
          </a:p>
        </p:txBody>
      </p:sp>
      <p:sp>
        <p:nvSpPr>
          <p:cNvPr id="266" name="Google Shape;266;p18"/>
          <p:cNvSpPr txBox="1"/>
          <p:nvPr/>
        </p:nvSpPr>
        <p:spPr>
          <a:xfrm>
            <a:off x="4835950" y="5979366"/>
            <a:ext cx="290034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Indica la dirección del viento.</a:t>
            </a:r>
            <a:endParaRPr/>
          </a:p>
        </p:txBody>
      </p:sp>
      <p:sp>
        <p:nvSpPr>
          <p:cNvPr id="267" name="Google Shape;267;p18"/>
          <p:cNvSpPr/>
          <p:nvPr/>
        </p:nvSpPr>
        <p:spPr>
          <a:xfrm>
            <a:off x="5577153" y="6407089"/>
            <a:ext cx="1388831" cy="369332"/>
          </a:xfrm>
          <a:prstGeom prst="roundRect">
            <a:avLst>
              <a:gd fmla="val 16667" name="adj"/>
            </a:avLst>
          </a:prstGeom>
          <a:solidFill>
            <a:schemeClr val="lt1"/>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68" name="Google Shape;268;p18"/>
          <p:cNvSpPr txBox="1"/>
          <p:nvPr/>
        </p:nvSpPr>
        <p:spPr>
          <a:xfrm>
            <a:off x="5831798" y="6407089"/>
            <a:ext cx="104815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CC9900"/>
                </a:solidFill>
                <a:latin typeface="Arial"/>
                <a:ea typeface="Arial"/>
                <a:cs typeface="Arial"/>
                <a:sym typeface="Arial"/>
              </a:rPr>
              <a:t>Veleta</a:t>
            </a:r>
            <a:endParaRPr/>
          </a:p>
        </p:txBody>
      </p:sp>
      <p:sp>
        <p:nvSpPr>
          <p:cNvPr id="269" name="Google Shape;269;p18"/>
          <p:cNvSpPr/>
          <p:nvPr/>
        </p:nvSpPr>
        <p:spPr>
          <a:xfrm>
            <a:off x="8767524" y="871502"/>
            <a:ext cx="3112800" cy="858600"/>
          </a:xfrm>
          <a:prstGeom prst="wedgeEllipseCallout">
            <a:avLst>
              <a:gd fmla="val -48855" name="adj1"/>
              <a:gd fmla="val 97627" name="adj2"/>
            </a:avLst>
          </a:prstGeom>
          <a:solidFill>
            <a:srgbClr val="E96F2B"/>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0" name="Google Shape;270;p18"/>
          <p:cNvSpPr txBox="1"/>
          <p:nvPr/>
        </p:nvSpPr>
        <p:spPr>
          <a:xfrm>
            <a:off x="9582550" y="1155625"/>
            <a:ext cx="17094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Mide la velocidad del viento. </a:t>
            </a:r>
            <a:endParaRPr/>
          </a:p>
        </p:txBody>
      </p:sp>
      <p:sp>
        <p:nvSpPr>
          <p:cNvPr id="271" name="Google Shape;271;p18"/>
          <p:cNvSpPr/>
          <p:nvPr/>
        </p:nvSpPr>
        <p:spPr>
          <a:xfrm>
            <a:off x="9424078" y="655920"/>
            <a:ext cx="1799741" cy="405495"/>
          </a:xfrm>
          <a:prstGeom prst="roundRect">
            <a:avLst>
              <a:gd fmla="val 16667" name="adj"/>
            </a:avLst>
          </a:prstGeom>
          <a:solidFill>
            <a:schemeClr val="lt1"/>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Anemómetro</a:t>
            </a:r>
            <a:endParaRPr/>
          </a:p>
        </p:txBody>
      </p:sp>
      <p:sp>
        <p:nvSpPr>
          <p:cNvPr id="272" name="Google Shape;272;p18"/>
          <p:cNvSpPr txBox="1"/>
          <p:nvPr/>
        </p:nvSpPr>
        <p:spPr>
          <a:xfrm>
            <a:off x="9539655" y="659176"/>
            <a:ext cx="1568585" cy="369332"/>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1" lang="en-US" sz="1700">
                <a:solidFill>
                  <a:srgbClr val="FF6600"/>
                </a:solidFill>
                <a:latin typeface="Arial"/>
                <a:ea typeface="Arial"/>
                <a:cs typeface="Arial"/>
                <a:sym typeface="Arial"/>
              </a:rPr>
              <a:t>Anemómetr</a:t>
            </a:r>
            <a:r>
              <a:rPr b="1" lang="en-US" sz="1800">
                <a:solidFill>
                  <a:srgbClr val="FF6600"/>
                </a:solidFill>
                <a:latin typeface="Arial"/>
                <a:ea typeface="Arial"/>
                <a:cs typeface="Arial"/>
                <a:sym typeface="Arial"/>
              </a:rPr>
              <a:t>o</a:t>
            </a:r>
            <a:endParaRPr/>
          </a:p>
        </p:txBody>
      </p:sp>
      <p:sp>
        <p:nvSpPr>
          <p:cNvPr id="273" name="Google Shape;273;p18"/>
          <p:cNvSpPr/>
          <p:nvPr/>
        </p:nvSpPr>
        <p:spPr>
          <a:xfrm>
            <a:off x="98687" y="5448969"/>
            <a:ext cx="3403269" cy="1142787"/>
          </a:xfrm>
          <a:prstGeom prst="wedgeEllipseCallout">
            <a:avLst>
              <a:gd fmla="val 60730" name="adj1"/>
              <a:gd fmla="val -104842" name="adj2"/>
            </a:avLst>
          </a:prstGeom>
          <a:solidFill>
            <a:srgbClr val="5ECBF4"/>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4" name="Google Shape;274;p18"/>
          <p:cNvSpPr txBox="1"/>
          <p:nvPr/>
        </p:nvSpPr>
        <p:spPr>
          <a:xfrm>
            <a:off x="438430" y="5702367"/>
            <a:ext cx="29653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Recoge y mide la cantidad de lluvia caída.</a:t>
            </a:r>
            <a:r>
              <a:rPr b="1" lang="en-US" sz="1800">
                <a:solidFill>
                  <a:schemeClr val="dk1"/>
                </a:solidFill>
                <a:latin typeface="Arial"/>
                <a:ea typeface="Arial"/>
                <a:cs typeface="Arial"/>
                <a:sym typeface="Arial"/>
              </a:rPr>
              <a:t> </a:t>
            </a:r>
            <a:endParaRPr/>
          </a:p>
        </p:txBody>
      </p:sp>
      <p:sp>
        <p:nvSpPr>
          <p:cNvPr id="275" name="Google Shape;275;p18"/>
          <p:cNvSpPr/>
          <p:nvPr/>
        </p:nvSpPr>
        <p:spPr>
          <a:xfrm>
            <a:off x="184792" y="5314794"/>
            <a:ext cx="2053959" cy="387573"/>
          </a:xfrm>
          <a:prstGeom prst="roundRect">
            <a:avLst>
              <a:gd fmla="val 16667" name="adj"/>
            </a:avLst>
          </a:prstGeom>
          <a:solidFill>
            <a:schemeClr val="lt1"/>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6" name="Google Shape;276;p18"/>
          <p:cNvSpPr txBox="1"/>
          <p:nvPr/>
        </p:nvSpPr>
        <p:spPr>
          <a:xfrm>
            <a:off x="474908" y="5314794"/>
            <a:ext cx="1519946" cy="369332"/>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1" lang="en-US" sz="1800">
                <a:solidFill>
                  <a:srgbClr val="0E02F8"/>
                </a:solidFill>
                <a:latin typeface="Arial"/>
                <a:ea typeface="Arial"/>
                <a:cs typeface="Arial"/>
                <a:sym typeface="Arial"/>
              </a:rPr>
              <a:t>Pluviómetro</a:t>
            </a:r>
            <a:endParaRPr/>
          </a:p>
        </p:txBody>
      </p:sp>
      <p:sp>
        <p:nvSpPr>
          <p:cNvPr id="277" name="Google Shape;277;p18"/>
          <p:cNvSpPr/>
          <p:nvPr/>
        </p:nvSpPr>
        <p:spPr>
          <a:xfrm>
            <a:off x="8949241" y="4998512"/>
            <a:ext cx="3199456" cy="920841"/>
          </a:xfrm>
          <a:prstGeom prst="wedgeEllipseCallout">
            <a:avLst>
              <a:gd fmla="val -53400" name="adj1"/>
              <a:gd fmla="val -69549" name="adj2"/>
            </a:avLst>
          </a:prstGeom>
          <a:solidFill>
            <a:srgbClr val="8CD87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8" name="Google Shape;278;p18"/>
          <p:cNvSpPr txBox="1"/>
          <p:nvPr/>
        </p:nvSpPr>
        <p:spPr>
          <a:xfrm>
            <a:off x="9396588" y="5295080"/>
            <a:ext cx="2343402"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Mide la humedad del aire. </a:t>
            </a:r>
            <a:endParaRPr/>
          </a:p>
        </p:txBody>
      </p:sp>
      <p:sp>
        <p:nvSpPr>
          <p:cNvPr id="279" name="Google Shape;279;p18"/>
          <p:cNvSpPr/>
          <p:nvPr/>
        </p:nvSpPr>
        <p:spPr>
          <a:xfrm>
            <a:off x="9737798" y="4639265"/>
            <a:ext cx="2237362" cy="369332"/>
          </a:xfrm>
          <a:prstGeom prst="roundRect">
            <a:avLst>
              <a:gd fmla="val 16667" name="adj"/>
            </a:avLst>
          </a:prstGeom>
          <a:solidFill>
            <a:schemeClr val="lt1"/>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0" name="Google Shape;280;p18"/>
          <p:cNvSpPr txBox="1"/>
          <p:nvPr/>
        </p:nvSpPr>
        <p:spPr>
          <a:xfrm>
            <a:off x="10197150" y="4651672"/>
            <a:ext cx="1407900" cy="3540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1" lang="en-US" sz="1700">
                <a:solidFill>
                  <a:srgbClr val="118208"/>
                </a:solidFill>
                <a:latin typeface="Arial"/>
                <a:ea typeface="Arial"/>
                <a:cs typeface="Arial"/>
                <a:sym typeface="Arial"/>
              </a:rPr>
              <a:t>Higrómetro</a:t>
            </a:r>
            <a:endParaRPr sz="1300"/>
          </a:p>
        </p:txBody>
      </p:sp>
      <p:sp>
        <p:nvSpPr>
          <p:cNvPr id="281" name="Google Shape;281;p18"/>
          <p:cNvSpPr/>
          <p:nvPr/>
        </p:nvSpPr>
        <p:spPr>
          <a:xfrm>
            <a:off x="4594065" y="424802"/>
            <a:ext cx="3154187" cy="846777"/>
          </a:xfrm>
          <a:prstGeom prst="wedgeEllipseCallout">
            <a:avLst>
              <a:gd fmla="val 144" name="adj1"/>
              <a:gd fmla="val 113341" name="adj2"/>
            </a:avLst>
          </a:prstGeom>
          <a:solidFill>
            <a:srgbClr val="1FD8F1"/>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2" name="Google Shape;282;p18"/>
          <p:cNvSpPr txBox="1"/>
          <p:nvPr/>
        </p:nvSpPr>
        <p:spPr>
          <a:xfrm>
            <a:off x="4896696" y="734629"/>
            <a:ext cx="254892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Mide la presión atmosférica</a:t>
            </a:r>
            <a:endParaRPr/>
          </a:p>
        </p:txBody>
      </p:sp>
      <p:sp>
        <p:nvSpPr>
          <p:cNvPr id="283" name="Google Shape;283;p18"/>
          <p:cNvSpPr/>
          <p:nvPr/>
        </p:nvSpPr>
        <p:spPr>
          <a:xfrm>
            <a:off x="5201525" y="266244"/>
            <a:ext cx="2140085" cy="363136"/>
          </a:xfrm>
          <a:prstGeom prst="roundRect">
            <a:avLst>
              <a:gd fmla="val 16667" name="adj"/>
            </a:avLst>
          </a:prstGeom>
          <a:solidFill>
            <a:schemeClr val="lt1"/>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4" name="Google Shape;284;p18"/>
          <p:cNvSpPr txBox="1"/>
          <p:nvPr/>
        </p:nvSpPr>
        <p:spPr>
          <a:xfrm>
            <a:off x="5561654" y="263146"/>
            <a:ext cx="1318300" cy="369332"/>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1" lang="en-US" sz="1700">
                <a:solidFill>
                  <a:srgbClr val="1FD8F1"/>
                </a:solidFill>
                <a:latin typeface="Arial"/>
                <a:ea typeface="Arial"/>
                <a:cs typeface="Arial"/>
                <a:sym typeface="Arial"/>
              </a:rPr>
              <a:t>Barómetr</a:t>
            </a:r>
            <a:r>
              <a:rPr b="1" lang="en-US" sz="1800">
                <a:solidFill>
                  <a:srgbClr val="1FD8F1"/>
                </a:solidFill>
                <a:latin typeface="Arial"/>
                <a:ea typeface="Arial"/>
                <a:cs typeface="Arial"/>
                <a:sym typeface="Arial"/>
              </a:rPr>
              <a:t>o</a:t>
            </a:r>
            <a:endParaRPr/>
          </a:p>
        </p:txBody>
      </p:sp>
      <p:sp>
        <p:nvSpPr>
          <p:cNvPr id="285" name="Google Shape;285;p18"/>
          <p:cNvSpPr txBox="1"/>
          <p:nvPr/>
        </p:nvSpPr>
        <p:spPr>
          <a:xfrm>
            <a:off x="143656" y="137771"/>
            <a:ext cx="4152120"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600">
                <a:solidFill>
                  <a:schemeClr val="dk1"/>
                </a:solidFill>
                <a:highlight>
                  <a:srgbClr val="FFFF00"/>
                </a:highlight>
                <a:latin typeface="Arial"/>
                <a:ea typeface="Arial"/>
                <a:cs typeface="Arial"/>
                <a:sym typeface="Arial"/>
              </a:rPr>
              <a:t>Los meteorólogos utilizan diversos instrumentos para medir las variables atmosféricas y tecnologías avanzadas para prever el tiempo: </a:t>
            </a:r>
            <a:endParaRPr/>
          </a:p>
        </p:txBody>
      </p:sp>
    </p:spTree>
  </p:cSld>
  <p:clrMapOvr>
    <a:masterClrMapping/>
  </p:clrMapOvr>
  <mc:AlternateContent>
    <mc:Choice Requires="p14">
      <p:transition spd="slow" p14:dur="1600">
        <p14:gallery dir="l"/>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40000"/>
          </a:blip>
          <a:stretch>
            <a:fillRect/>
          </a:stretch>
        </a:blipFill>
      </p:bgPr>
    </p:bg>
    <p:spTree>
      <p:nvGrpSpPr>
        <p:cNvPr id="289" name="Shape 289"/>
        <p:cNvGrpSpPr/>
        <p:nvPr/>
      </p:nvGrpSpPr>
      <p:grpSpPr>
        <a:xfrm>
          <a:off x="0" y="0"/>
          <a:ext cx="0" cy="0"/>
          <a:chOff x="0" y="0"/>
          <a:chExt cx="0" cy="0"/>
        </a:xfrm>
      </p:grpSpPr>
      <p:sp>
        <p:nvSpPr>
          <p:cNvPr id="290" name="Google Shape;290;p19"/>
          <p:cNvSpPr txBox="1"/>
          <p:nvPr/>
        </p:nvSpPr>
        <p:spPr>
          <a:xfrm>
            <a:off x="791852" y="1706252"/>
            <a:ext cx="10916239" cy="3170099"/>
          </a:xfrm>
          <a:prstGeom prst="rect">
            <a:avLst/>
          </a:prstGeom>
          <a:solidFill>
            <a:schemeClr val="accent4">
              <a:alpha val="50196"/>
            </a:schemeClr>
          </a:solid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1" i="1" lang="en-US" sz="2000">
                <a:solidFill>
                  <a:schemeClr val="dk1"/>
                </a:solidFill>
                <a:latin typeface="Arial"/>
                <a:ea typeface="Arial"/>
                <a:cs typeface="Arial"/>
                <a:sym typeface="Arial"/>
              </a:rPr>
              <a:t>Además de estos aparatos, los satélites meteorológicos vigilan la Tierra desde el espacio. Hay satélites de órbita polar, que pasan sobre cada zona dos veces al día, y satélites geoestacionarios, que permanecen sobre el mismo punto del ecuador. Estos satélites observan no solo las nubes, sino también incendios, contaminación, tormentas de polvo, nieve y corrientes oceánicas. El radar es otro instrumento clave: emite pulsos de radio y detecta el eco devuelto por las gotas de lluvia o nieve para saber su distancia e intensidad. El radar Doppler, además, mide la velocidad y dirección de los objetos, permitiendo estimar el tamaño del granizo y detectar vientos rotatorios que pueden generar tornados. Los meteorólogos combinan estas observaciones con modelos matemáticos para elaborar predicciones con días de antelación.</a:t>
            </a:r>
            <a:endParaRPr/>
          </a:p>
        </p:txBody>
      </p:sp>
    </p:spTree>
  </p:cSld>
  <p:clrMapOvr>
    <a:masterClrMapping/>
  </p:clrMapOvr>
  <mc:AlternateContent>
    <mc:Choice Requires="p14">
      <p:transition spd="slow" p14:dur="2000">
        <p14:prism dir="l"/>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5000"/>
          </a:blip>
          <a:stretch>
            <a:fillRect/>
          </a:stretch>
        </a:blipFill>
      </p:bgPr>
    </p:bg>
    <p:spTree>
      <p:nvGrpSpPr>
        <p:cNvPr id="94" name="Shape 94"/>
        <p:cNvGrpSpPr/>
        <p:nvPr/>
      </p:nvGrpSpPr>
      <p:grpSpPr>
        <a:xfrm>
          <a:off x="0" y="0"/>
          <a:ext cx="0" cy="0"/>
          <a:chOff x="0" y="0"/>
          <a:chExt cx="0" cy="0"/>
        </a:xfrm>
      </p:grpSpPr>
      <p:sp>
        <p:nvSpPr>
          <p:cNvPr id="95" name="Google Shape;95;p2"/>
          <p:cNvSpPr txBox="1"/>
          <p:nvPr>
            <p:ph type="title"/>
          </p:nvPr>
        </p:nvSpPr>
        <p:spPr>
          <a:xfrm>
            <a:off x="3260632" y="257175"/>
            <a:ext cx="5826218" cy="1038225"/>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6600"/>
              </a:buClr>
              <a:buSzPts val="4000"/>
              <a:buFont typeface="Play"/>
              <a:buNone/>
            </a:pPr>
            <a:r>
              <a:rPr b="1" i="1" lang="en-US" sz="4000">
                <a:solidFill>
                  <a:srgbClr val="FF6600"/>
                </a:solidFill>
              </a:rPr>
              <a:t>Introducción</a:t>
            </a:r>
            <a:endParaRPr i="1" sz="4000">
              <a:solidFill>
                <a:srgbClr val="FF6600"/>
              </a:solidFill>
            </a:endParaRPr>
          </a:p>
        </p:txBody>
      </p:sp>
      <p:sp>
        <p:nvSpPr>
          <p:cNvPr id="96" name="Google Shape;96;p2"/>
          <p:cNvSpPr txBox="1"/>
          <p:nvPr>
            <p:ph idx="1" type="body"/>
          </p:nvPr>
        </p:nvSpPr>
        <p:spPr>
          <a:xfrm>
            <a:off x="1164376" y="2241598"/>
            <a:ext cx="10515600" cy="3459067"/>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Clr>
                <a:schemeClr val="dk1"/>
              </a:buClr>
              <a:buSzPct val="100000"/>
              <a:buNone/>
            </a:pPr>
            <a:r>
              <a:rPr b="1" lang="en-US" sz="2000">
                <a:solidFill>
                  <a:schemeClr val="dk1"/>
                </a:solidFill>
              </a:rPr>
              <a:t>La meteorología es la ciencia que estudia los fenómenos que ocurren en la atmósfera y</a:t>
            </a:r>
            <a:endParaRPr/>
          </a:p>
          <a:p>
            <a:pPr indent="0" lvl="0" marL="0" rtl="0" algn="l">
              <a:lnSpc>
                <a:spcPct val="90000"/>
              </a:lnSpc>
              <a:spcBef>
                <a:spcPts val="1000"/>
              </a:spcBef>
              <a:spcAft>
                <a:spcPts val="0"/>
              </a:spcAft>
              <a:buClr>
                <a:schemeClr val="dk1"/>
              </a:buClr>
              <a:buSzPct val="100000"/>
              <a:buNone/>
            </a:pPr>
            <a:r>
              <a:rPr b="1" lang="en-US" sz="2000">
                <a:solidFill>
                  <a:schemeClr val="dk1"/>
                </a:solidFill>
              </a:rPr>
              <a:t>su influencia en el tiempo y el clima. Aunque a menudo hablamos del tiempo y del clima</a:t>
            </a:r>
            <a:endParaRPr/>
          </a:p>
          <a:p>
            <a:pPr indent="0" lvl="0" marL="0" rtl="0" algn="l">
              <a:lnSpc>
                <a:spcPct val="90000"/>
              </a:lnSpc>
              <a:spcBef>
                <a:spcPts val="1000"/>
              </a:spcBef>
              <a:spcAft>
                <a:spcPts val="0"/>
              </a:spcAft>
              <a:buClr>
                <a:schemeClr val="dk1"/>
              </a:buClr>
              <a:buSzPct val="100000"/>
              <a:buNone/>
            </a:pPr>
            <a:r>
              <a:rPr b="1" lang="en-US" sz="2000">
                <a:solidFill>
                  <a:schemeClr val="dk1"/>
                </a:solidFill>
              </a:rPr>
              <a:t>como si fueran lo mismo, en realidad son conceptos distintos. El tiempo describe las</a:t>
            </a:r>
            <a:endParaRPr/>
          </a:p>
          <a:p>
            <a:pPr indent="0" lvl="0" marL="0" rtl="0" algn="l">
              <a:lnSpc>
                <a:spcPct val="90000"/>
              </a:lnSpc>
              <a:spcBef>
                <a:spcPts val="1000"/>
              </a:spcBef>
              <a:spcAft>
                <a:spcPts val="0"/>
              </a:spcAft>
              <a:buClr>
                <a:schemeClr val="dk1"/>
              </a:buClr>
              <a:buSzPct val="100000"/>
              <a:buNone/>
            </a:pPr>
            <a:r>
              <a:rPr b="1" lang="en-US" sz="2000">
                <a:solidFill>
                  <a:schemeClr val="dk1"/>
                </a:solidFill>
              </a:rPr>
              <a:t>condiciones de la atmósfera en un momento y lugar concretos —por ejemplo, un día</a:t>
            </a:r>
            <a:endParaRPr/>
          </a:p>
          <a:p>
            <a:pPr indent="0" lvl="0" marL="0" rtl="0" algn="l">
              <a:lnSpc>
                <a:spcPct val="90000"/>
              </a:lnSpc>
              <a:spcBef>
                <a:spcPts val="1000"/>
              </a:spcBef>
              <a:spcAft>
                <a:spcPts val="0"/>
              </a:spcAft>
              <a:buClr>
                <a:schemeClr val="dk1"/>
              </a:buClr>
              <a:buSzPct val="100000"/>
              <a:buNone/>
            </a:pPr>
            <a:r>
              <a:rPr b="1" lang="en-US" sz="2000">
                <a:solidFill>
                  <a:schemeClr val="dk1"/>
                </a:solidFill>
              </a:rPr>
              <a:t>soleado, una tarde lluviosa o una noche ventosa—. El clima, en cambio, es el promedio</a:t>
            </a:r>
            <a:endParaRPr/>
          </a:p>
          <a:p>
            <a:pPr indent="0" lvl="0" marL="0" rtl="0" algn="l">
              <a:lnSpc>
                <a:spcPct val="90000"/>
              </a:lnSpc>
              <a:spcBef>
                <a:spcPts val="1000"/>
              </a:spcBef>
              <a:spcAft>
                <a:spcPts val="0"/>
              </a:spcAft>
              <a:buClr>
                <a:schemeClr val="dk1"/>
              </a:buClr>
              <a:buSzPct val="100000"/>
              <a:buNone/>
            </a:pPr>
            <a:r>
              <a:rPr b="1" lang="en-US" sz="2000">
                <a:solidFill>
                  <a:schemeClr val="dk1"/>
                </a:solidFill>
              </a:rPr>
              <a:t>de esas condiciones a lo largo de muchos años en una región determinada. Los</a:t>
            </a:r>
            <a:endParaRPr/>
          </a:p>
          <a:p>
            <a:pPr indent="0" lvl="0" marL="0" rtl="0" algn="l">
              <a:lnSpc>
                <a:spcPct val="90000"/>
              </a:lnSpc>
              <a:spcBef>
                <a:spcPts val="1000"/>
              </a:spcBef>
              <a:spcAft>
                <a:spcPts val="0"/>
              </a:spcAft>
              <a:buClr>
                <a:schemeClr val="dk1"/>
              </a:buClr>
              <a:buSzPct val="100000"/>
              <a:buNone/>
            </a:pPr>
            <a:r>
              <a:rPr b="1" lang="en-US" sz="2000">
                <a:solidFill>
                  <a:schemeClr val="dk1"/>
                </a:solidFill>
              </a:rPr>
              <a:t>meteorólogos observan y miden continuamente la atmósfera para predecir qué ocurrirá</a:t>
            </a:r>
            <a:endParaRPr/>
          </a:p>
          <a:p>
            <a:pPr indent="0" lvl="0" marL="0" rtl="0" algn="l">
              <a:lnSpc>
                <a:spcPct val="90000"/>
              </a:lnSpc>
              <a:spcBef>
                <a:spcPts val="1000"/>
              </a:spcBef>
              <a:spcAft>
                <a:spcPts val="0"/>
              </a:spcAft>
              <a:buClr>
                <a:schemeClr val="dk1"/>
              </a:buClr>
              <a:buSzPct val="100000"/>
              <a:buNone/>
            </a:pPr>
            <a:r>
              <a:rPr b="1" lang="en-US" sz="2000">
                <a:solidFill>
                  <a:schemeClr val="dk1"/>
                </a:solidFill>
              </a:rPr>
              <a:t>en las próximas horas, días y meses. En esta guía conoceremos desde los conceptos</a:t>
            </a:r>
            <a:endParaRPr/>
          </a:p>
          <a:p>
            <a:pPr indent="0" lvl="0" marL="0" rtl="0" algn="l">
              <a:lnSpc>
                <a:spcPct val="90000"/>
              </a:lnSpc>
              <a:spcBef>
                <a:spcPts val="1000"/>
              </a:spcBef>
              <a:spcAft>
                <a:spcPts val="0"/>
              </a:spcAft>
              <a:buClr>
                <a:schemeClr val="dk1"/>
              </a:buClr>
              <a:buSzPct val="100000"/>
              <a:buNone/>
            </a:pPr>
            <a:r>
              <a:rPr b="1" lang="en-US" sz="2000">
                <a:solidFill>
                  <a:schemeClr val="dk1"/>
                </a:solidFill>
              </a:rPr>
              <a:t>básicos del tiempo hasta fenómenos más complejos de forma amena y sencilla.</a:t>
            </a:r>
            <a:endParaRPr/>
          </a:p>
        </p:txBody>
      </p:sp>
    </p:spTree>
  </p:cSld>
  <p:clrMapOvr>
    <a:masterClrMapping/>
  </p:clrMapOvr>
  <p:transition spd="slow" p14:dur="1500">
    <p:split orient="ver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294" name="Shape 294"/>
        <p:cNvGrpSpPr/>
        <p:nvPr/>
      </p:nvGrpSpPr>
      <p:grpSpPr>
        <a:xfrm>
          <a:off x="0" y="0"/>
          <a:ext cx="0" cy="0"/>
          <a:chOff x="0" y="0"/>
          <a:chExt cx="0" cy="0"/>
        </a:xfrm>
      </p:grpSpPr>
      <p:sp>
        <p:nvSpPr>
          <p:cNvPr id="295" name="Google Shape;295;p20"/>
          <p:cNvSpPr txBox="1"/>
          <p:nvPr/>
        </p:nvSpPr>
        <p:spPr>
          <a:xfrm>
            <a:off x="2215103" y="914402"/>
            <a:ext cx="7761794" cy="2585323"/>
          </a:xfrm>
          <a:prstGeom prst="rect">
            <a:avLst/>
          </a:prstGeom>
          <a:noFill/>
          <a:ln>
            <a:noFill/>
          </a:ln>
          <a:effectLst>
            <a:reflection blurRad="0" dir="5400000" dist="101600" endA="295" endPos="92000" kx="0" rotWithShape="0" algn="bl" stA="50000" stPos="0" sy="-100000" ky="0"/>
          </a:effectLst>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5400">
                <a:solidFill>
                  <a:srgbClr val="0E02F8"/>
                </a:solidFill>
                <a:latin typeface="Algerian"/>
                <a:ea typeface="Algerian"/>
                <a:cs typeface="Algerian"/>
                <a:sym typeface="Algerian"/>
              </a:rPr>
              <a:t>Fenómenos meteorológicos espectaculares </a:t>
            </a:r>
            <a:endParaRPr/>
          </a:p>
        </p:txBody>
      </p:sp>
    </p:spTree>
  </p:cSld>
  <p:clrMapOvr>
    <a:masterClrMapping/>
  </p:clrMapOvr>
  <mc:AlternateContent>
    <mc:Choice Requires="p14">
      <p:transition spd="slow" p14:dur="900">
        <p14:warp dir="in"/>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21"/>
          <p:cNvSpPr txBox="1"/>
          <p:nvPr/>
        </p:nvSpPr>
        <p:spPr>
          <a:xfrm>
            <a:off x="249676" y="401546"/>
            <a:ext cx="11692647"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a:solidFill>
                  <a:schemeClr val="dk1"/>
                </a:solidFill>
                <a:highlight>
                  <a:srgbClr val="1FD8F1"/>
                </a:highlight>
                <a:latin typeface="Arial"/>
                <a:ea typeface="Arial"/>
                <a:cs typeface="Arial"/>
                <a:sym typeface="Arial"/>
              </a:rPr>
              <a:t>El cielo nos brinda espectáculos naturales que asombran y fascinan. Algunos de los fenómenos más llamativos son:</a:t>
            </a:r>
            <a:endParaRPr/>
          </a:p>
        </p:txBody>
      </p:sp>
      <p:sp>
        <p:nvSpPr>
          <p:cNvPr id="301" name="Google Shape;301;p21"/>
          <p:cNvSpPr txBox="1"/>
          <p:nvPr/>
        </p:nvSpPr>
        <p:spPr>
          <a:xfrm>
            <a:off x="142671" y="1828562"/>
            <a:ext cx="3379182" cy="1600438"/>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1" i="1" lang="en-US" sz="1400">
                <a:solidFill>
                  <a:schemeClr val="dk1"/>
                </a:solidFill>
                <a:highlight>
                  <a:srgbClr val="00FF00"/>
                </a:highlight>
                <a:latin typeface="Arial"/>
                <a:ea typeface="Arial"/>
                <a:cs typeface="Arial"/>
                <a:sym typeface="Arial"/>
              </a:rPr>
              <a:t>Arcoíris</a:t>
            </a:r>
            <a:r>
              <a:rPr b="1" i="1" lang="en-US" sz="1400">
                <a:solidFill>
                  <a:schemeClr val="dk1"/>
                </a:solidFill>
                <a:latin typeface="Arial"/>
                <a:ea typeface="Arial"/>
                <a:cs typeface="Arial"/>
                <a:sym typeface="Arial"/>
              </a:rPr>
              <a:t>: se forman cuando la luz del Sol atraviesa gotas de agua suspendidas en el aire. La luz se refracta al entrar en la gota, se refleja en su interior y vuelve a refractarse al salir, descomponiéndose en los colores del espectro.</a:t>
            </a:r>
            <a:endParaRPr/>
          </a:p>
        </p:txBody>
      </p:sp>
      <p:pic>
        <p:nvPicPr>
          <p:cNvPr descr="Imagen de la pantalla de un video juego&#10;&#10;El contenido generado por IA puede ser incorrecto." id="302" name="Google Shape;302;p21"/>
          <p:cNvPicPr preferRelativeResize="0"/>
          <p:nvPr/>
        </p:nvPicPr>
        <p:blipFill rotWithShape="1">
          <a:blip r:embed="rId3">
            <a:alphaModFix/>
          </a:blip>
          <a:srcRect b="0" l="0" r="0" t="0"/>
          <a:stretch/>
        </p:blipFill>
        <p:spPr>
          <a:xfrm>
            <a:off x="142671" y="4014433"/>
            <a:ext cx="3269379" cy="2368259"/>
          </a:xfrm>
          <a:prstGeom prst="rect">
            <a:avLst/>
          </a:prstGeom>
          <a:noFill/>
          <a:ln>
            <a:noFill/>
          </a:ln>
        </p:spPr>
      </p:pic>
      <p:sp>
        <p:nvSpPr>
          <p:cNvPr id="303" name="Google Shape;303;p21"/>
          <p:cNvSpPr txBox="1"/>
          <p:nvPr/>
        </p:nvSpPr>
        <p:spPr>
          <a:xfrm>
            <a:off x="4064483" y="4014433"/>
            <a:ext cx="3379182" cy="2462213"/>
          </a:xfrm>
          <a:prstGeom prst="rect">
            <a:avLst/>
          </a:prstGeom>
          <a:noFill/>
          <a:ln>
            <a:noFill/>
          </a:ln>
        </p:spPr>
        <p:txBody>
          <a:bodyPr anchorCtr="0" anchor="t" bIns="45700" lIns="91425" spcFirstLastPara="1" rIns="91425" wrap="square" tIns="45700">
            <a:normAutofit lnSpcReduction="10000"/>
          </a:bodyPr>
          <a:lstStyle/>
          <a:p>
            <a:pPr indent="0" lvl="0" marL="0" marR="0" rtl="0" algn="l">
              <a:spcBef>
                <a:spcPts val="0"/>
              </a:spcBef>
              <a:spcAft>
                <a:spcPts val="0"/>
              </a:spcAft>
              <a:buNone/>
            </a:pPr>
            <a:r>
              <a:rPr b="1" i="1" lang="en-US" sz="1400">
                <a:solidFill>
                  <a:schemeClr val="dk1"/>
                </a:solidFill>
                <a:highlight>
                  <a:srgbClr val="FFFF00"/>
                </a:highlight>
                <a:latin typeface="Arial"/>
                <a:ea typeface="Arial"/>
                <a:cs typeface="Arial"/>
                <a:sym typeface="Arial"/>
              </a:rPr>
              <a:t>Rayos y truenos</a:t>
            </a:r>
            <a:r>
              <a:rPr b="1" i="1" lang="en-US" sz="1400">
                <a:solidFill>
                  <a:schemeClr val="dk1"/>
                </a:solidFill>
                <a:latin typeface="Arial"/>
                <a:ea typeface="Arial"/>
                <a:cs typeface="Arial"/>
                <a:sym typeface="Arial"/>
              </a:rPr>
              <a:t>: las descargas eléctricas gigantes se producen en las nubes de tormenta cuando gotas de agua congeladas chocan y separan cargas eléctricas. Las cargas negativas se acumulan en la base de la nube y las positivas en la parte alta o en el suelo; cuando se equilibran, se produce el rayo. El aire se calienta y se expande rápidamente, produciendo el sonido del trueno.</a:t>
            </a:r>
            <a:endParaRPr/>
          </a:p>
        </p:txBody>
      </p:sp>
      <p:sp>
        <p:nvSpPr>
          <p:cNvPr id="304" name="Google Shape;304;p21"/>
          <p:cNvSpPr txBox="1"/>
          <p:nvPr/>
        </p:nvSpPr>
        <p:spPr>
          <a:xfrm>
            <a:off x="8191100" y="1232551"/>
            <a:ext cx="3751200" cy="21240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1" i="1" lang="en-US" sz="1400">
                <a:solidFill>
                  <a:schemeClr val="dk1"/>
                </a:solidFill>
                <a:highlight>
                  <a:srgbClr val="FF00FF"/>
                </a:highlight>
                <a:latin typeface="Arial"/>
                <a:ea typeface="Arial"/>
                <a:cs typeface="Arial"/>
                <a:sym typeface="Arial"/>
              </a:rPr>
              <a:t>Nieve y granizo</a:t>
            </a:r>
            <a:r>
              <a:rPr b="1" i="1" lang="en-US" sz="1400">
                <a:solidFill>
                  <a:schemeClr val="dk1"/>
                </a:solidFill>
                <a:latin typeface="Arial"/>
                <a:ea typeface="Arial"/>
                <a:cs typeface="Arial"/>
                <a:sym typeface="Arial"/>
              </a:rPr>
              <a:t>: la nieve está formada por cristales de hielo hexagonales que se unen cuando las nubes están muy frías y húmedas. El granizo se forma en tormentas potentes: las gotas suben y bajan arrastradas por corrientes ascendentes, se congelan y crecen en capas hasta que son demasiado pesadas y caen. </a:t>
            </a:r>
            <a:endParaRPr/>
          </a:p>
        </p:txBody>
      </p:sp>
      <p:pic>
        <p:nvPicPr>
          <p:cNvPr descr="Imagen que contiene agua, parado, mujer, tabla&#10;&#10;El contenido generado por IA puede ser incorrecto." id="305" name="Google Shape;305;p21"/>
          <p:cNvPicPr preferRelativeResize="0"/>
          <p:nvPr/>
        </p:nvPicPr>
        <p:blipFill rotWithShape="1">
          <a:blip r:embed="rId4">
            <a:alphaModFix/>
          </a:blip>
          <a:srcRect b="0" l="0" r="0" t="0"/>
          <a:stretch/>
        </p:blipFill>
        <p:spPr>
          <a:xfrm>
            <a:off x="3968406" y="1378514"/>
            <a:ext cx="3495082" cy="2273724"/>
          </a:xfrm>
          <a:prstGeom prst="rect">
            <a:avLst/>
          </a:prstGeom>
          <a:noFill/>
          <a:ln>
            <a:noFill/>
          </a:ln>
        </p:spPr>
      </p:pic>
      <p:pic>
        <p:nvPicPr>
          <p:cNvPr descr="Interfaz de usuario gráfica, Aplicación&#10;&#10;El contenido generado por IA puede ser incorrecto." id="306" name="Google Shape;306;p21"/>
          <p:cNvPicPr preferRelativeResize="0"/>
          <p:nvPr/>
        </p:nvPicPr>
        <p:blipFill rotWithShape="1">
          <a:blip r:embed="rId5">
            <a:alphaModFix/>
          </a:blip>
          <a:srcRect b="0" l="0" r="0" t="0"/>
          <a:stretch/>
        </p:blipFill>
        <p:spPr>
          <a:xfrm>
            <a:off x="8096098" y="3652238"/>
            <a:ext cx="3751232" cy="3046988"/>
          </a:xfrm>
          <a:prstGeom prst="rect">
            <a:avLst/>
          </a:prstGeom>
          <a:noFill/>
          <a:ln>
            <a:noFill/>
          </a:ln>
        </p:spPr>
      </p:pic>
    </p:spTree>
  </p:cSld>
  <p:clrMapOvr>
    <a:masterClrMapping/>
  </p:clrMapOvr>
  <p:transition spd="slow">
    <p:wheel spokes="1"/>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22"/>
          <p:cNvSpPr txBox="1"/>
          <p:nvPr/>
        </p:nvSpPr>
        <p:spPr>
          <a:xfrm>
            <a:off x="577160" y="529523"/>
            <a:ext cx="4691957" cy="2554545"/>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1" lang="en-US" sz="1600">
                <a:solidFill>
                  <a:schemeClr val="dk1"/>
                </a:solidFill>
                <a:highlight>
                  <a:srgbClr val="00FFFF"/>
                </a:highlight>
                <a:latin typeface="Arial"/>
                <a:ea typeface="Arial"/>
                <a:cs typeface="Arial"/>
                <a:sym typeface="Arial"/>
              </a:rPr>
              <a:t>Huracanes y ciclones</a:t>
            </a:r>
            <a:r>
              <a:rPr b="1" lang="en-US" sz="1600">
                <a:solidFill>
                  <a:schemeClr val="dk1"/>
                </a:solidFill>
                <a:latin typeface="Arial"/>
                <a:ea typeface="Arial"/>
                <a:cs typeface="Arial"/>
                <a:sym typeface="Arial"/>
              </a:rPr>
              <a:t>: son enormes tormentas giratorias que nacen sobre océanos cálidos cerca del ecuador. El aire caliente y húmedo asciende, generando una zona de baja presión; el aire circundante entra girando y forma una espiral con un ojo central de calma. Según la velocidad del viento se clasifican en categorías y, al tocar tierra, pierden energía, pero pueden causar lluvias torrenciales y vientos destructivos. </a:t>
            </a:r>
            <a:endParaRPr/>
          </a:p>
        </p:txBody>
      </p:sp>
      <p:sp>
        <p:nvSpPr>
          <p:cNvPr id="312" name="Google Shape;312;p22"/>
          <p:cNvSpPr txBox="1"/>
          <p:nvPr/>
        </p:nvSpPr>
        <p:spPr>
          <a:xfrm>
            <a:off x="577150" y="3927852"/>
            <a:ext cx="4755300" cy="19254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1" lang="en-US" sz="1600">
                <a:solidFill>
                  <a:schemeClr val="dk1"/>
                </a:solidFill>
                <a:highlight>
                  <a:srgbClr val="FF6600"/>
                </a:highlight>
                <a:latin typeface="Arial"/>
                <a:ea typeface="Arial"/>
                <a:cs typeface="Arial"/>
                <a:sym typeface="Arial"/>
              </a:rPr>
              <a:t>Tornados</a:t>
            </a:r>
            <a:r>
              <a:rPr b="1" lang="en-US" sz="1600">
                <a:solidFill>
                  <a:schemeClr val="dk1"/>
                </a:solidFill>
                <a:latin typeface="Arial"/>
                <a:ea typeface="Arial"/>
                <a:cs typeface="Arial"/>
                <a:sym typeface="Arial"/>
              </a:rPr>
              <a:t>: son columnas de aire en rotación muy intensa que se extienden desde las nubes hasta el suelo. Se generan cuando aire cálido y húmedo se encuentra con aire frío y seco, creando un fuerte giro ascendente. Suelen durar pocos minutos, pero pueden superar los 250 km/h.</a:t>
            </a:r>
            <a:endParaRPr/>
          </a:p>
        </p:txBody>
      </p:sp>
      <p:pic>
        <p:nvPicPr>
          <p:cNvPr descr="Diagrama&#10;&#10;El contenido generado por IA puede ser incorrecto." id="313" name="Google Shape;313;p22"/>
          <p:cNvPicPr preferRelativeResize="0"/>
          <p:nvPr/>
        </p:nvPicPr>
        <p:blipFill rotWithShape="1">
          <a:blip r:embed="rId3">
            <a:alphaModFix/>
          </a:blip>
          <a:srcRect b="0" l="0" r="0" t="0"/>
          <a:stretch/>
        </p:blipFill>
        <p:spPr>
          <a:xfrm>
            <a:off x="5988050" y="1724685"/>
            <a:ext cx="5939073" cy="340862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7" name="Shape 317"/>
        <p:cNvGrpSpPr/>
        <p:nvPr/>
      </p:nvGrpSpPr>
      <p:grpSpPr>
        <a:xfrm>
          <a:off x="0" y="0"/>
          <a:ext cx="0" cy="0"/>
          <a:chOff x="0" y="0"/>
          <a:chExt cx="0" cy="0"/>
        </a:xfrm>
      </p:grpSpPr>
      <p:sp>
        <p:nvSpPr>
          <p:cNvPr id="318" name="Google Shape;318;p23"/>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9" name="Google Shape;319;p23"/>
          <p:cNvSpPr txBox="1"/>
          <p:nvPr>
            <p:ph type="title"/>
          </p:nvPr>
        </p:nvSpPr>
        <p:spPr>
          <a:xfrm>
            <a:off x="6931086" y="138789"/>
            <a:ext cx="5023236" cy="1899912"/>
          </a:xfrm>
          <a:prstGeom prst="rect">
            <a:avLst/>
          </a:prstGeom>
          <a:no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E02F8"/>
              </a:buClr>
              <a:buSzPts val="4000"/>
              <a:buFont typeface="Algerian"/>
              <a:buNone/>
            </a:pPr>
            <a:r>
              <a:rPr b="1" i="1" lang="en-US" sz="4000">
                <a:solidFill>
                  <a:srgbClr val="0E02F8"/>
                </a:solidFill>
                <a:latin typeface="Algerian"/>
                <a:ea typeface="Algerian"/>
                <a:cs typeface="Algerian"/>
                <a:sym typeface="Algerian"/>
              </a:rPr>
              <a:t>Efecto invernadero y cambio climático</a:t>
            </a:r>
            <a:endParaRPr b="1" i="1" sz="4000">
              <a:solidFill>
                <a:srgbClr val="0E02F8"/>
              </a:solidFill>
              <a:latin typeface="Algerian"/>
              <a:ea typeface="Algerian"/>
              <a:cs typeface="Algerian"/>
              <a:sym typeface="Algerian"/>
            </a:endParaRPr>
          </a:p>
        </p:txBody>
      </p:sp>
      <p:pic>
        <p:nvPicPr>
          <p:cNvPr descr="Imagen que contiene Diagrama&#10;&#10;El contenido generado por IA puede ser incorrecto." id="320" name="Google Shape;320;p23"/>
          <p:cNvPicPr preferRelativeResize="0"/>
          <p:nvPr>
            <p:ph idx="2" type="pic"/>
          </p:nvPr>
        </p:nvPicPr>
        <p:blipFill rotWithShape="1">
          <a:blip r:embed="rId3">
            <a:alphaModFix/>
          </a:blip>
          <a:srcRect b="-2" l="5876" r="5874" t="0"/>
          <a:stretch/>
        </p:blipFill>
        <p:spPr>
          <a:xfrm>
            <a:off x="1" y="10"/>
            <a:ext cx="6936390" cy="6857990"/>
          </a:xfrm>
          <a:prstGeom prst="rect">
            <a:avLst/>
          </a:prstGeom>
          <a:noFill/>
          <a:ln>
            <a:noFill/>
          </a:ln>
        </p:spPr>
      </p:pic>
      <p:sp>
        <p:nvSpPr>
          <p:cNvPr id="321" name="Google Shape;321;p23"/>
          <p:cNvSpPr txBox="1"/>
          <p:nvPr>
            <p:ph idx="1" type="body"/>
          </p:nvPr>
        </p:nvSpPr>
        <p:spPr>
          <a:xfrm>
            <a:off x="7161292" y="2321506"/>
            <a:ext cx="4793030" cy="411700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None/>
            </a:pPr>
            <a:r>
              <a:rPr b="1" lang="en-US" sz="1400"/>
              <a:t>La atmósfera contiene gases como el dióxido de carbono (CO₂), el metano (CH₄) y el vapor de agua (H₂O) que actúan como una manta invisible: permiten que la luz del Sol llegue a la superficie, pero atrapan parte del calor que la Tierra emite al espacio. Sin este efecto natural, nuestro planeta sería décadas de grados más frío y la vida no sería posible. Desde la Revolución Industrial, las actividades humanas han liberado grandes cantidades de gases de efecto invernadero al quemar combustibles fósiles, talar bosques y utilizar fertilizantes. Esto intensifica el efecto invernadero y provoca un calentamiento global. Como consecuencia, cambian los patrones de lluvia, aumentan las olas de calor y las sequías, se derriten glaciares y sube el nivel del mar. Proteger el planeta implica usar energías renovables, reducir la contaminación, ahorrar energía y conservar los bosques y océanos que absorben dióxido de carbono. Al cuidar de la Tierra, cuidamos también nuestro futuro.</a:t>
            </a:r>
            <a:endParaRPr b="1" sz="14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A698E"/>
            </a:gs>
            <a:gs pos="20000">
              <a:srgbClr val="83D7F7"/>
            </a:gs>
            <a:gs pos="100000">
              <a:srgbClr val="5ECBF4"/>
            </a:gs>
          </a:gsLst>
          <a:lin ang="16200000" scaled="0"/>
        </a:gradFill>
      </p:bgPr>
    </p:bg>
    <p:spTree>
      <p:nvGrpSpPr>
        <p:cNvPr id="325" name="Shape 325"/>
        <p:cNvGrpSpPr/>
        <p:nvPr/>
      </p:nvGrpSpPr>
      <p:grpSpPr>
        <a:xfrm>
          <a:off x="0" y="0"/>
          <a:ext cx="0" cy="0"/>
          <a:chOff x="0" y="0"/>
          <a:chExt cx="0" cy="0"/>
        </a:xfrm>
      </p:grpSpPr>
      <p:sp>
        <p:nvSpPr>
          <p:cNvPr id="326" name="Google Shape;326;p24"/>
          <p:cNvSpPr txBox="1"/>
          <p:nvPr>
            <p:ph type="ctrTitle"/>
          </p:nvPr>
        </p:nvSpPr>
        <p:spPr>
          <a:xfrm>
            <a:off x="1416050" y="455375"/>
            <a:ext cx="9144000" cy="2047875"/>
          </a:xfrm>
          <a:prstGeom prst="rect">
            <a:avLst/>
          </a:prstGeom>
          <a:noFill/>
          <a:ln>
            <a:noFill/>
          </a:ln>
        </p:spPr>
        <p:txBody>
          <a:bodyPr anchorCtr="0" anchor="t" bIns="45700" lIns="72000" spcFirstLastPara="1" rIns="91425" wrap="square" tIns="45700">
            <a:normAutofit/>
          </a:bodyPr>
          <a:lstStyle/>
          <a:p>
            <a:pPr indent="0" lvl="0" marL="0" rtl="0" algn="ctr">
              <a:lnSpc>
                <a:spcPct val="90000"/>
              </a:lnSpc>
              <a:spcBef>
                <a:spcPts val="0"/>
              </a:spcBef>
              <a:spcAft>
                <a:spcPts val="0"/>
              </a:spcAft>
              <a:buClr>
                <a:srgbClr val="FF0000"/>
              </a:buClr>
              <a:buSzPts val="7200"/>
              <a:buFont typeface="Algerian"/>
              <a:buNone/>
            </a:pPr>
            <a:r>
              <a:rPr b="1" i="1" lang="en-US" sz="7200">
                <a:solidFill>
                  <a:srgbClr val="FF0000"/>
                </a:solidFill>
                <a:latin typeface="Algerian"/>
                <a:ea typeface="Algerian"/>
                <a:cs typeface="Algerian"/>
                <a:sym typeface="Algerian"/>
              </a:rPr>
              <a:t>Conclusión</a:t>
            </a:r>
            <a:r>
              <a:rPr b="1" i="1" lang="en-US">
                <a:solidFill>
                  <a:srgbClr val="FF0000"/>
                </a:solidFill>
                <a:latin typeface="Algerian"/>
                <a:ea typeface="Algerian"/>
                <a:cs typeface="Algerian"/>
                <a:sym typeface="Algerian"/>
              </a:rPr>
              <a:t> y curiosidades </a:t>
            </a:r>
            <a:endParaRPr b="1" i="1">
              <a:solidFill>
                <a:srgbClr val="FF0000"/>
              </a:solidFill>
              <a:latin typeface="Algerian"/>
              <a:ea typeface="Algerian"/>
              <a:cs typeface="Algerian"/>
              <a:sym typeface="Algerian"/>
            </a:endParaRPr>
          </a:p>
        </p:txBody>
      </p:sp>
      <p:sp>
        <p:nvSpPr>
          <p:cNvPr id="327" name="Google Shape;327;p24"/>
          <p:cNvSpPr txBox="1"/>
          <p:nvPr>
            <p:ph idx="1" type="subTitle"/>
          </p:nvPr>
        </p:nvSpPr>
        <p:spPr>
          <a:xfrm>
            <a:off x="971144" y="2908667"/>
            <a:ext cx="10249711" cy="3593154"/>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000"/>
              <a:buNone/>
            </a:pPr>
            <a:r>
              <a:rPr b="1" i="1" lang="en-US" sz="2000"/>
              <a:t>La meteorología nos ayuda a comprender el mundo que nos rodea y a prepararnos frente a los cambios del tiempo. Desde los suaves vientos que refrescan el verano hasta las tormentas que traen la lluvia, cada fenómeno tiene su explicación. • ¿Sabías que una nube puede pesar tanto como 100 elefantes? Aunque las gotas son diminutas, su enorme número suma toneladas de agua suspendida en el aire. • El lugar más lluvioso del mundo es Mawsynram, en la India, donde caen más de 11 metros de lluvia al año. • El rayo más largo registrado cruzó más de 700 kilómetros de cielo y duró unos 10 segundos. La próxima vez que mires al cielo, recuerda que cada nube, cada rayo y cada gota forma parte de un sistema fascinante. ¡Conviértete en un pequeño meteorólogo y sigue observando la naturaleza con curiosidad!</a:t>
            </a:r>
            <a:endParaRPr/>
          </a:p>
        </p:txBody>
      </p:sp>
    </p:spTree>
  </p:cSld>
  <p:clrMapOvr>
    <a:masterClrMapping/>
  </p:clrMapOvr>
  <mc:AlternateContent>
    <mc:Choice Requires="p14">
      <p:transition spd="slow" p14:dur="2000">
        <p14:ferris dir="l"/>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30000"/>
          </a:blip>
          <a:tile algn="tl" flip="none" tx="0" sx="100000" ty="0" sy="100000"/>
        </a:blipFill>
      </p:bgPr>
    </p:bg>
    <p:spTree>
      <p:nvGrpSpPr>
        <p:cNvPr id="331" name="Shape 331"/>
        <p:cNvGrpSpPr/>
        <p:nvPr/>
      </p:nvGrpSpPr>
      <p:grpSpPr>
        <a:xfrm>
          <a:off x="0" y="0"/>
          <a:ext cx="0" cy="0"/>
          <a:chOff x="0" y="0"/>
          <a:chExt cx="0" cy="0"/>
        </a:xfrm>
      </p:grpSpPr>
      <p:sp>
        <p:nvSpPr>
          <p:cNvPr id="332" name="Google Shape;332;p25"/>
          <p:cNvSpPr txBox="1"/>
          <p:nvPr>
            <p:ph type="title"/>
          </p:nvPr>
        </p:nvSpPr>
        <p:spPr>
          <a:xfrm>
            <a:off x="1542855" y="233265"/>
            <a:ext cx="1007707" cy="6391469"/>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501549"/>
              </a:buClr>
              <a:buSzPts val="6600"/>
              <a:buFont typeface="Algerian"/>
              <a:buNone/>
            </a:pPr>
            <a:r>
              <a:rPr b="1" lang="en-US" sz="6600">
                <a:solidFill>
                  <a:srgbClr val="501549"/>
                </a:solidFill>
                <a:latin typeface="Algerian"/>
                <a:ea typeface="Algerian"/>
                <a:cs typeface="Algerian"/>
                <a:sym typeface="Algerian"/>
              </a:rPr>
              <a:t>REsUMEN</a:t>
            </a:r>
            <a:endParaRPr b="1" sz="6600">
              <a:solidFill>
                <a:srgbClr val="501549"/>
              </a:solidFill>
              <a:latin typeface="Algerian"/>
              <a:ea typeface="Algerian"/>
              <a:cs typeface="Algerian"/>
              <a:sym typeface="Algerian"/>
            </a:endParaRPr>
          </a:p>
        </p:txBody>
      </p:sp>
      <p:pic>
        <p:nvPicPr>
          <p:cNvPr descr="Imagen que contiene Sitio web&#10;&#10;El contenido generado por IA puede ser incorrecto." id="333" name="Google Shape;333;p25"/>
          <p:cNvPicPr preferRelativeResize="0"/>
          <p:nvPr/>
        </p:nvPicPr>
        <p:blipFill rotWithShape="1">
          <a:blip r:embed="rId4">
            <a:alphaModFix/>
          </a:blip>
          <a:srcRect b="0" l="0" r="0" t="0"/>
          <a:stretch/>
        </p:blipFill>
        <p:spPr>
          <a:xfrm>
            <a:off x="4012955" y="324570"/>
            <a:ext cx="7550590" cy="6058792"/>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0" name="Shape 100"/>
        <p:cNvGrpSpPr/>
        <p:nvPr/>
      </p:nvGrpSpPr>
      <p:grpSpPr>
        <a:xfrm>
          <a:off x="0" y="0"/>
          <a:ext cx="0" cy="0"/>
          <a:chOff x="0" y="0"/>
          <a:chExt cx="0" cy="0"/>
        </a:xfrm>
      </p:grpSpPr>
      <p:sp>
        <p:nvSpPr>
          <p:cNvPr id="101" name="Google Shape;101;p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Meiryo"/>
              <a:ea typeface="Meiryo"/>
              <a:cs typeface="Meiryo"/>
              <a:sym typeface="Meiryo"/>
            </a:endParaRPr>
          </a:p>
        </p:txBody>
      </p:sp>
      <p:pic>
        <p:nvPicPr>
          <p:cNvPr descr="Imagen que contiene Sitio web&#10;&#10;El contenido generado por IA puede ser incorrecto." id="102" name="Google Shape;102;p3"/>
          <p:cNvPicPr preferRelativeResize="0"/>
          <p:nvPr/>
        </p:nvPicPr>
        <p:blipFill rotWithShape="1">
          <a:blip r:embed="rId3">
            <a:alphaModFix/>
          </a:blip>
          <a:srcRect b="-1" l="0" r="-1" t="28037"/>
          <a:stretch/>
        </p:blipFill>
        <p:spPr>
          <a:xfrm>
            <a:off x="20" y="0"/>
            <a:ext cx="12191980" cy="4924415"/>
          </a:xfrm>
          <a:custGeom>
            <a:rect b="b" l="l" r="r" t="t"/>
            <a:pathLst>
              <a:path extrusionOk="0" h="5856341" w="12191695">
                <a:moveTo>
                  <a:pt x="0" y="0"/>
                </a:moveTo>
                <a:lnTo>
                  <a:pt x="12191695" y="0"/>
                </a:lnTo>
                <a:lnTo>
                  <a:pt x="12191695" y="243849"/>
                </a:lnTo>
                <a:lnTo>
                  <a:pt x="12191695" y="505121"/>
                </a:lnTo>
                <a:lnTo>
                  <a:pt x="12191695" y="723207"/>
                </a:lnTo>
                <a:lnTo>
                  <a:pt x="12191695" y="755828"/>
                </a:lnTo>
                <a:lnTo>
                  <a:pt x="12191695" y="1411868"/>
                </a:lnTo>
                <a:lnTo>
                  <a:pt x="12191695" y="1421034"/>
                </a:lnTo>
                <a:lnTo>
                  <a:pt x="12191695" y="1515206"/>
                </a:lnTo>
                <a:lnTo>
                  <a:pt x="12191695" y="2636151"/>
                </a:lnTo>
                <a:lnTo>
                  <a:pt x="12191695" y="4637890"/>
                </a:lnTo>
                <a:lnTo>
                  <a:pt x="12165034" y="4654499"/>
                </a:lnTo>
                <a:cubicBezTo>
                  <a:pt x="10850144" y="5425621"/>
                  <a:pt x="8470558" y="5856341"/>
                  <a:pt x="5753358" y="5856341"/>
                </a:cubicBezTo>
                <a:cubicBezTo>
                  <a:pt x="3357905" y="5856341"/>
                  <a:pt x="2231342" y="5159120"/>
                  <a:pt x="858976" y="4449211"/>
                </a:cubicBezTo>
                <a:cubicBezTo>
                  <a:pt x="609057" y="4319934"/>
                  <a:pt x="364243" y="4191839"/>
                  <a:pt x="137598" y="4061349"/>
                </a:cubicBezTo>
                <a:lnTo>
                  <a:pt x="0" y="3977450"/>
                </a:lnTo>
                <a:lnTo>
                  <a:pt x="0" y="2636151"/>
                </a:lnTo>
                <a:lnTo>
                  <a:pt x="0" y="1421034"/>
                </a:lnTo>
                <a:lnTo>
                  <a:pt x="0" y="1411868"/>
                </a:lnTo>
                <a:lnTo>
                  <a:pt x="0" y="1283685"/>
                </a:lnTo>
                <a:lnTo>
                  <a:pt x="0" y="755828"/>
                </a:lnTo>
                <a:lnTo>
                  <a:pt x="0" y="723207"/>
                </a:lnTo>
                <a:lnTo>
                  <a:pt x="0" y="505121"/>
                </a:lnTo>
                <a:lnTo>
                  <a:pt x="0" y="243849"/>
                </a:lnTo>
                <a:close/>
              </a:path>
            </a:pathLst>
          </a:custGeom>
          <a:noFill/>
          <a:ln>
            <a:noFill/>
          </a:ln>
        </p:spPr>
      </p:pic>
      <p:sp>
        <p:nvSpPr>
          <p:cNvPr id="103" name="Google Shape;103;p3"/>
          <p:cNvSpPr/>
          <p:nvPr/>
        </p:nvSpPr>
        <p:spPr>
          <a:xfrm rot="5400000">
            <a:off x="5003693" y="-1331662"/>
            <a:ext cx="2184309" cy="12191695"/>
          </a:xfrm>
          <a:custGeom>
            <a:rect b="b" l="l" r="r" t="t"/>
            <a:pathLst>
              <a:path extrusionOk="0" h="12191695" w="2184309">
                <a:moveTo>
                  <a:pt x="0" y="12191695"/>
                </a:moveTo>
                <a:lnTo>
                  <a:pt x="0" y="12191693"/>
                </a:lnTo>
                <a:lnTo>
                  <a:pt x="210774" y="12191693"/>
                </a:lnTo>
                <a:lnTo>
                  <a:pt x="292677" y="12054095"/>
                </a:lnTo>
                <a:cubicBezTo>
                  <a:pt x="420062" y="11827450"/>
                  <a:pt x="545109" y="11582636"/>
                  <a:pt x="671310" y="11332717"/>
                </a:cubicBezTo>
                <a:cubicBezTo>
                  <a:pt x="1364326" y="9960351"/>
                  <a:pt x="2044957" y="8833788"/>
                  <a:pt x="2044957" y="6438336"/>
                </a:cubicBezTo>
                <a:cubicBezTo>
                  <a:pt x="2044957" y="3721135"/>
                  <a:pt x="1624486" y="1341549"/>
                  <a:pt x="871713" y="26659"/>
                </a:cubicBezTo>
                <a:lnTo>
                  <a:pt x="855500" y="0"/>
                </a:lnTo>
                <a:lnTo>
                  <a:pt x="965858" y="0"/>
                </a:lnTo>
                <a:lnTo>
                  <a:pt x="982467" y="26661"/>
                </a:lnTo>
                <a:cubicBezTo>
                  <a:pt x="1753589" y="1341551"/>
                  <a:pt x="2184309" y="3721137"/>
                  <a:pt x="2184309" y="6438338"/>
                </a:cubicBezTo>
                <a:cubicBezTo>
                  <a:pt x="2184309" y="8833790"/>
                  <a:pt x="1487088" y="9960353"/>
                  <a:pt x="777179" y="11332719"/>
                </a:cubicBezTo>
                <a:cubicBezTo>
                  <a:pt x="647902" y="11582638"/>
                  <a:pt x="519807" y="11827452"/>
                  <a:pt x="389317" y="12054097"/>
                </a:cubicBezTo>
                <a:lnTo>
                  <a:pt x="305418" y="12191695"/>
                </a:lnTo>
                <a:close/>
              </a:path>
            </a:pathLst>
          </a:custGeom>
          <a:solidFill>
            <a:srgbClr val="FFFFFF">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4" name="Google Shape;104;p3"/>
          <p:cNvSpPr/>
          <p:nvPr/>
        </p:nvSpPr>
        <p:spPr>
          <a:xfrm rot="5400000">
            <a:off x="5146277" y="-846352"/>
            <a:ext cx="1899138" cy="12191695"/>
          </a:xfrm>
          <a:custGeom>
            <a:rect b="b" l="l" r="r" t="t"/>
            <a:pathLst>
              <a:path extrusionOk="0" h="6858000" w="2529723">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Meiryo"/>
              <a:ea typeface="Meiryo"/>
              <a:cs typeface="Meiryo"/>
              <a:sym typeface="Meiryo"/>
            </a:endParaRPr>
          </a:p>
        </p:txBody>
      </p:sp>
      <p:sp>
        <p:nvSpPr>
          <p:cNvPr id="105" name="Google Shape;105;p3"/>
          <p:cNvSpPr/>
          <p:nvPr/>
        </p:nvSpPr>
        <p:spPr>
          <a:xfrm rot="5400000">
            <a:off x="5143758" y="-1008999"/>
            <a:ext cx="1904176" cy="12191695"/>
          </a:xfrm>
          <a:custGeom>
            <a:rect b="b" l="l" r="r" t="t"/>
            <a:pathLst>
              <a:path extrusionOk="0" h="6858000" w="2536434">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Meiryo"/>
              <a:ea typeface="Meiryo"/>
              <a:cs typeface="Meiryo"/>
              <a:sym typeface="Meiryo"/>
            </a:endParaRPr>
          </a:p>
        </p:txBody>
      </p:sp>
      <p:sp>
        <p:nvSpPr>
          <p:cNvPr id="106" name="Google Shape;106;p3"/>
          <p:cNvSpPr txBox="1"/>
          <p:nvPr/>
        </p:nvSpPr>
        <p:spPr>
          <a:xfrm>
            <a:off x="120146" y="3713521"/>
            <a:ext cx="2553077" cy="2246769"/>
          </a:xfrm>
          <a:prstGeom prst="rect">
            <a:avLst/>
          </a:prstGeom>
          <a:gradFill>
            <a:gsLst>
              <a:gs pos="0">
                <a:srgbClr val="F4B6A2"/>
              </a:gs>
              <a:gs pos="50000">
                <a:srgbClr val="F1AA93"/>
              </a:gs>
              <a:gs pos="100000">
                <a:srgbClr val="F49C7F"/>
              </a:gs>
            </a:gsLst>
            <a:lin ang="5400000" scaled="0"/>
          </a:gradFill>
          <a:ln cap="flat" cmpd="sng" w="12700">
            <a:solidFill>
              <a:schemeClr val="accent2"/>
            </a:solidFill>
            <a:prstDash val="solid"/>
            <a:miter lim="800000"/>
            <a:headEnd len="sm" w="sm" type="none"/>
            <a:tailEnd len="sm" w="sm" type="none"/>
          </a:ln>
        </p:spPr>
        <p:txBody>
          <a:bodyPr anchorCtr="0" anchor="t" bIns="45700" lIns="91425" spcFirstLastPara="1" rIns="91425" wrap="square" tIns="45700">
            <a:norm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Indica cuán caliente o frío está el aire. Se relaciona con la energía que tienen las moléculas: cuando se mueven rápidamente sentimos calor y cuando se mueven despacio hace frío. La temperatura se mide con termómetros y se expresa en grados Celsius. </a:t>
            </a:r>
            <a:endParaRPr/>
          </a:p>
        </p:txBody>
      </p:sp>
      <p:sp>
        <p:nvSpPr>
          <p:cNvPr id="107" name="Google Shape;107;p3"/>
          <p:cNvSpPr txBox="1"/>
          <p:nvPr/>
        </p:nvSpPr>
        <p:spPr>
          <a:xfrm>
            <a:off x="2881361" y="3716644"/>
            <a:ext cx="2996871" cy="2462213"/>
          </a:xfrm>
          <a:prstGeom prst="rect">
            <a:avLst/>
          </a:prstGeom>
          <a:gradFill>
            <a:gsLst>
              <a:gs pos="0">
                <a:srgbClr val="9ACEF4"/>
              </a:gs>
              <a:gs pos="50000">
                <a:srgbClr val="8DC3EA"/>
              </a:gs>
              <a:gs pos="100000">
                <a:srgbClr val="78BDED"/>
              </a:gs>
            </a:gsLst>
            <a:lin ang="5400000" scaled="0"/>
          </a:gradFill>
          <a:ln cap="flat" cmpd="sng" w="12700">
            <a:solidFill>
              <a:schemeClr val="accent4"/>
            </a:solidFill>
            <a:prstDash val="solid"/>
            <a:miter lim="800000"/>
            <a:headEnd len="sm" w="sm" type="none"/>
            <a:tailEnd len="sm" w="sm" type="none"/>
          </a:ln>
        </p:spPr>
        <p:txBody>
          <a:bodyPr anchorCtr="0" anchor="t" bIns="45700" lIns="91425" spcFirstLastPara="1" rIns="91425" wrap="square" tIns="45700">
            <a:norm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Es el peso del aire que presiona sobre la superficie de la Tierra. Un sistema de alta presión corresponde a aire frío y denso que desciende y suele traer cielos despejados. Un sistema de baja presión contiene aire cálido y húmedo que asciende y, al enfriarse, produce nubes y precipitaciones. La presión se mide con barómetros. </a:t>
            </a:r>
            <a:endParaRPr/>
          </a:p>
        </p:txBody>
      </p:sp>
      <p:sp>
        <p:nvSpPr>
          <p:cNvPr id="108" name="Google Shape;108;p3"/>
          <p:cNvSpPr txBox="1"/>
          <p:nvPr/>
        </p:nvSpPr>
        <p:spPr>
          <a:xfrm>
            <a:off x="6086375" y="3713525"/>
            <a:ext cx="2997000" cy="2462700"/>
          </a:xfrm>
          <a:prstGeom prst="rect">
            <a:avLst/>
          </a:prstGeom>
          <a:gradFill>
            <a:gsLst>
              <a:gs pos="0">
                <a:srgbClr val="A6D49D"/>
              </a:gs>
              <a:gs pos="50000">
                <a:srgbClr val="99C991"/>
              </a:gs>
              <a:gs pos="100000">
                <a:srgbClr val="88C57C"/>
              </a:gs>
            </a:gsLst>
            <a:lin ang="5400000" scaled="0"/>
          </a:gradFill>
          <a:ln cap="flat" cmpd="sng" w="12700">
            <a:solidFill>
              <a:schemeClr val="accent6"/>
            </a:solidFill>
            <a:prstDash val="solid"/>
            <a:miter lim="800000"/>
            <a:headEnd len="sm" w="sm" type="none"/>
            <a:tailEnd len="sm" w="sm" type="none"/>
          </a:ln>
        </p:spPr>
        <p:txBody>
          <a:bodyPr anchorCtr="0" anchor="t" bIns="45700" lIns="91425" spcFirstLastPara="1" rIns="91425" wrap="square" tIns="45700">
            <a:norm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Es la cantidad de vapor de agua presente en el aire. Cuando el aire se satura ya no puede contener más vapor y el agua se condensa en gotas o cristales formando nubes y niebla. Se mide con higrómetros y una humedad alta hace que el ambiente sea más bochornoso, mientras que una humedad baja lo vuelve más seco. </a:t>
            </a:r>
            <a:endParaRPr/>
          </a:p>
        </p:txBody>
      </p:sp>
      <p:sp>
        <p:nvSpPr>
          <p:cNvPr id="109" name="Google Shape;109;p3"/>
          <p:cNvSpPr txBox="1"/>
          <p:nvPr/>
        </p:nvSpPr>
        <p:spPr>
          <a:xfrm>
            <a:off x="9310650" y="3700350"/>
            <a:ext cx="2700300" cy="2678100"/>
          </a:xfrm>
          <a:prstGeom prst="rect">
            <a:avLst/>
          </a:prstGeom>
          <a:gradFill>
            <a:gsLst>
              <a:gs pos="0">
                <a:srgbClr val="D09DC7"/>
              </a:gs>
              <a:gs pos="50000">
                <a:srgbClr val="C490BC"/>
              </a:gs>
              <a:gs pos="100000">
                <a:srgbClr val="BF7CB5"/>
              </a:gs>
            </a:gsLst>
            <a:lin ang="5400000" scaled="0"/>
          </a:gradFill>
          <a:ln cap="flat" cmpd="sng" w="12700">
            <a:solidFill>
              <a:schemeClr val="accent5"/>
            </a:solidFill>
            <a:prstDash val="solid"/>
            <a:miter lim="800000"/>
            <a:headEnd len="sm" w="sm" type="none"/>
            <a:tailEnd len="sm" w="sm" type="none"/>
          </a:ln>
        </p:spPr>
        <p:txBody>
          <a:bodyPr anchorCtr="0" anchor="t" bIns="45700" lIns="91425" spcFirstLastPara="1" rIns="91425" wrap="square" tIns="45700">
            <a:norm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Ocurre cuando las gotas o cristales de agua de las nubes crecen hasta tener el tamaño suficiente para caer por la gravedad. Puede manifestarse como lluvia (gotas de agua), nieve (cristales de hielo con formas geométricas) o granizo (bolas de hielo). Se forma en tormentas con fuertes corrientes ascendentes. </a:t>
            </a:r>
            <a:endParaRPr/>
          </a:p>
        </p:txBody>
      </p:sp>
      <p:sp>
        <p:nvSpPr>
          <p:cNvPr id="110" name="Google Shape;110;p3"/>
          <p:cNvSpPr txBox="1"/>
          <p:nvPr/>
        </p:nvSpPr>
        <p:spPr>
          <a:xfrm>
            <a:off x="2881361" y="111177"/>
            <a:ext cx="6015838"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4000">
                <a:solidFill>
                  <a:srgbClr val="FF6600"/>
                </a:solidFill>
                <a:latin typeface="Play"/>
                <a:ea typeface="Play"/>
                <a:cs typeface="Play"/>
                <a:sym typeface="Play"/>
              </a:rPr>
              <a:t>Elementos del tiempo</a:t>
            </a:r>
            <a:endParaRPr/>
          </a:p>
        </p:txBody>
      </p:sp>
    </p:spTree>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descr="Interfaz de usuario gráfica&#10;&#10;El contenido generado por IA puede ser incorrecto." id="115" name="Google Shape;115;p4"/>
          <p:cNvPicPr preferRelativeResize="0"/>
          <p:nvPr/>
        </p:nvPicPr>
        <p:blipFill rotWithShape="1">
          <a:blip r:embed="rId3">
            <a:alphaModFix/>
          </a:blip>
          <a:srcRect b="0" l="0" r="0" t="0"/>
          <a:stretch/>
        </p:blipFill>
        <p:spPr>
          <a:xfrm>
            <a:off x="0" y="0"/>
            <a:ext cx="6096000" cy="6843713"/>
          </a:xfrm>
          <a:prstGeom prst="rect">
            <a:avLst/>
          </a:prstGeom>
          <a:noFill/>
          <a:ln>
            <a:noFill/>
          </a:ln>
        </p:spPr>
      </p:pic>
      <p:sp>
        <p:nvSpPr>
          <p:cNvPr id="116" name="Google Shape;116;p4"/>
          <p:cNvSpPr/>
          <p:nvPr/>
        </p:nvSpPr>
        <p:spPr>
          <a:xfrm>
            <a:off x="6362700" y="428624"/>
            <a:ext cx="5514975" cy="2409826"/>
          </a:xfrm>
          <a:prstGeom prst="roundRect">
            <a:avLst>
              <a:gd fmla="val 16667" name="adj"/>
            </a:avLst>
          </a:prstGeom>
          <a:gradFill>
            <a:gsLst>
              <a:gs pos="0">
                <a:srgbClr val="346F1E"/>
              </a:gs>
              <a:gs pos="48000">
                <a:srgbClr val="50AD2F"/>
              </a:gs>
              <a:gs pos="100000">
                <a:srgbClr val="8CD87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dk1"/>
                </a:solidFill>
                <a:latin typeface="Comic Sans MS"/>
                <a:ea typeface="Comic Sans MS"/>
                <a:cs typeface="Comic Sans MS"/>
                <a:sym typeface="Comic Sans MS"/>
              </a:rPr>
              <a:t>Es el movimiento del aire desde zonas de alta presión hacia zonas de baja presión y está influido por la rotación de la Tierra. Transporta calor y humedad, empuja las nubes y puede provocar fenómenos extremos. Su velocidad se mide con anemómetros y su dirección con veletas.</a:t>
            </a:r>
            <a:endParaRPr/>
          </a:p>
        </p:txBody>
      </p:sp>
      <p:sp>
        <p:nvSpPr>
          <p:cNvPr id="117" name="Google Shape;117;p4"/>
          <p:cNvSpPr/>
          <p:nvPr/>
        </p:nvSpPr>
        <p:spPr>
          <a:xfrm>
            <a:off x="6362699" y="3768725"/>
            <a:ext cx="5514975" cy="2508250"/>
          </a:xfrm>
          <a:prstGeom prst="roundRect">
            <a:avLst>
              <a:gd fmla="val 16667" name="adj"/>
            </a:avLst>
          </a:prstGeom>
          <a:gradFill>
            <a:gsLst>
              <a:gs pos="0">
                <a:srgbClr val="0A698E"/>
              </a:gs>
              <a:gs pos="48000">
                <a:srgbClr val="0EA3DC"/>
              </a:gs>
              <a:gs pos="100000">
                <a:srgbClr val="5ECBF4"/>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chemeClr val="dk1"/>
                </a:solidFill>
                <a:latin typeface="Comic Sans MS"/>
                <a:ea typeface="Comic Sans MS"/>
                <a:cs typeface="Comic Sans MS"/>
                <a:sym typeface="Comic Sans MS"/>
              </a:rPr>
              <a:t>Indica qué parte del cielo está cubierta por nubes. Las nubes son conjuntos de gotas de agua o cristales de hielo suspendidos en el aire. Su forma, altura y color nos dan pistas sobre el tiempo que se avecina.</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descr="Imagen que contiene Texto&#10;&#10;El contenido generado por IA puede ser incorrecto." id="122" name="Google Shape;122;p5"/>
          <p:cNvPicPr preferRelativeResize="0"/>
          <p:nvPr/>
        </p:nvPicPr>
        <p:blipFill rotWithShape="1">
          <a:blip r:embed="rId3">
            <a:alphaModFix/>
          </a:blip>
          <a:srcRect b="0" l="0" r="0" t="0"/>
          <a:stretch/>
        </p:blipFill>
        <p:spPr>
          <a:xfrm>
            <a:off x="3629025" y="1875346"/>
            <a:ext cx="2466975" cy="1827812"/>
          </a:xfrm>
          <a:prstGeom prst="rect">
            <a:avLst/>
          </a:prstGeom>
          <a:noFill/>
          <a:ln>
            <a:noFill/>
          </a:ln>
        </p:spPr>
      </p:pic>
      <p:sp>
        <p:nvSpPr>
          <p:cNvPr id="123" name="Google Shape;123;p5"/>
          <p:cNvSpPr txBox="1"/>
          <p:nvPr>
            <p:ph idx="4294967295" type="title"/>
          </p:nvPr>
        </p:nvSpPr>
        <p:spPr>
          <a:xfrm>
            <a:off x="795337" y="147671"/>
            <a:ext cx="10601325" cy="101917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6600"/>
              </a:buClr>
              <a:buSzPts val="4000"/>
              <a:buFont typeface="Play"/>
              <a:buNone/>
            </a:pPr>
            <a:r>
              <a:rPr b="1" i="1" lang="en-US" sz="4000">
                <a:solidFill>
                  <a:srgbClr val="FF6600"/>
                </a:solidFill>
              </a:rPr>
              <a:t>Principales tipos de nubes</a:t>
            </a:r>
            <a:endParaRPr/>
          </a:p>
        </p:txBody>
      </p:sp>
      <p:pic>
        <p:nvPicPr>
          <p:cNvPr descr="Interfaz de usuario gráfica&#10;&#10;El contenido generado por IA puede ser incorrecto." id="124" name="Google Shape;124;p5"/>
          <p:cNvPicPr preferRelativeResize="0"/>
          <p:nvPr/>
        </p:nvPicPr>
        <p:blipFill rotWithShape="1">
          <a:blip r:embed="rId4">
            <a:alphaModFix/>
          </a:blip>
          <a:srcRect b="0" l="0" r="0" t="0"/>
          <a:stretch/>
        </p:blipFill>
        <p:spPr>
          <a:xfrm>
            <a:off x="6095998" y="1875346"/>
            <a:ext cx="2466975" cy="1827812"/>
          </a:xfrm>
          <a:prstGeom prst="rect">
            <a:avLst/>
          </a:prstGeom>
          <a:noFill/>
          <a:ln>
            <a:noFill/>
          </a:ln>
        </p:spPr>
      </p:pic>
      <p:pic>
        <p:nvPicPr>
          <p:cNvPr descr="Imagen que contiene Interfaz de usuario gráfica&#10;&#10;El contenido generado por IA puede ser incorrecto." id="125" name="Google Shape;125;p5"/>
          <p:cNvPicPr preferRelativeResize="0"/>
          <p:nvPr/>
        </p:nvPicPr>
        <p:blipFill rotWithShape="1">
          <a:blip r:embed="rId5">
            <a:alphaModFix/>
          </a:blip>
          <a:srcRect b="0" l="0" r="0" t="0"/>
          <a:stretch/>
        </p:blipFill>
        <p:spPr>
          <a:xfrm>
            <a:off x="3629023" y="3716338"/>
            <a:ext cx="2466975" cy="1914610"/>
          </a:xfrm>
          <a:prstGeom prst="rect">
            <a:avLst/>
          </a:prstGeom>
          <a:noFill/>
          <a:ln>
            <a:noFill/>
          </a:ln>
        </p:spPr>
      </p:pic>
      <p:pic>
        <p:nvPicPr>
          <p:cNvPr descr="Imagen que contiene Texto&#10;&#10;El contenido generado por IA puede ser incorrecto." id="126" name="Google Shape;126;p5"/>
          <p:cNvPicPr preferRelativeResize="0"/>
          <p:nvPr/>
        </p:nvPicPr>
        <p:blipFill rotWithShape="1">
          <a:blip r:embed="rId6">
            <a:alphaModFix/>
          </a:blip>
          <a:srcRect b="0" l="0" r="0" t="0"/>
          <a:stretch/>
        </p:blipFill>
        <p:spPr>
          <a:xfrm>
            <a:off x="6096000" y="3716338"/>
            <a:ext cx="2466976" cy="1914610"/>
          </a:xfrm>
          <a:prstGeom prst="rect">
            <a:avLst/>
          </a:prstGeom>
          <a:noFill/>
          <a:ln>
            <a:noFill/>
          </a:ln>
        </p:spPr>
      </p:pic>
      <p:sp>
        <p:nvSpPr>
          <p:cNvPr id="127" name="Google Shape;127;p5"/>
          <p:cNvSpPr/>
          <p:nvPr/>
        </p:nvSpPr>
        <p:spPr>
          <a:xfrm>
            <a:off x="61911" y="1166846"/>
            <a:ext cx="3519489" cy="2347879"/>
          </a:xfrm>
          <a:prstGeom prst="ellipse">
            <a:avLst/>
          </a:prstGeom>
          <a:solidFill>
            <a:schemeClr val="accent4">
              <a:alpha val="5019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8" name="Google Shape;128;p5"/>
          <p:cNvSpPr/>
          <p:nvPr/>
        </p:nvSpPr>
        <p:spPr>
          <a:xfrm>
            <a:off x="8658222" y="1166845"/>
            <a:ext cx="3412334" cy="2434855"/>
          </a:xfrm>
          <a:prstGeom prst="ellipse">
            <a:avLst/>
          </a:prstGeom>
          <a:solidFill>
            <a:srgbClr val="FF2D2D"/>
          </a:solidFill>
          <a:ln>
            <a:noFill/>
          </a:ln>
          <a:effectLst>
            <a:outerShdw blurRad="57150" rotWithShape="0" algn="ctr" dir="5400000" dist="19050">
              <a:srgbClr val="000000">
                <a:alpha val="6313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dk1"/>
                </a:solidFill>
                <a:latin typeface="Arial"/>
                <a:ea typeface="Arial"/>
                <a:cs typeface="Arial"/>
                <a:sym typeface="Arial"/>
              </a:rPr>
              <a:t>Nubes finas y fibrosas situadas a gran altura, formadas por cristales de hielo. Son como hebras blanquecinas que anuncian cambios en el tiempo. </a:t>
            </a:r>
            <a:endParaRPr/>
          </a:p>
        </p:txBody>
      </p:sp>
      <p:sp>
        <p:nvSpPr>
          <p:cNvPr id="129" name="Google Shape;129;p5"/>
          <p:cNvSpPr/>
          <p:nvPr/>
        </p:nvSpPr>
        <p:spPr>
          <a:xfrm>
            <a:off x="61911" y="3950993"/>
            <a:ext cx="3352804" cy="2089453"/>
          </a:xfrm>
          <a:prstGeom prst="ellipse">
            <a:avLst/>
          </a:prstGeom>
          <a:solidFill>
            <a:srgbClr val="AEAEAE"/>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dk1"/>
                </a:solidFill>
                <a:latin typeface="Arial"/>
                <a:ea typeface="Arial"/>
                <a:cs typeface="Arial"/>
                <a:sym typeface="Arial"/>
              </a:rPr>
              <a:t>Nubes en forma de sábana que cubren el cielo como un manto gris. Suelen producir llovizna o niebla.</a:t>
            </a:r>
            <a:r>
              <a:rPr b="1" lang="en-US" sz="1800">
                <a:solidFill>
                  <a:schemeClr val="dk1"/>
                </a:solidFill>
                <a:latin typeface="Arial"/>
                <a:ea typeface="Arial"/>
                <a:cs typeface="Arial"/>
                <a:sym typeface="Arial"/>
              </a:rPr>
              <a:t> </a:t>
            </a:r>
            <a:endParaRPr/>
          </a:p>
        </p:txBody>
      </p:sp>
      <p:sp>
        <p:nvSpPr>
          <p:cNvPr id="130" name="Google Shape;130;p5"/>
          <p:cNvSpPr/>
          <p:nvPr/>
        </p:nvSpPr>
        <p:spPr>
          <a:xfrm>
            <a:off x="8717753" y="3950993"/>
            <a:ext cx="3352803" cy="2176429"/>
          </a:xfrm>
          <a:prstGeom prst="ellipse">
            <a:avLst/>
          </a:prstGeom>
          <a:solidFill>
            <a:srgbClr val="ECE830"/>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dk1"/>
                </a:solidFill>
                <a:latin typeface="Arial"/>
                <a:ea typeface="Arial"/>
                <a:cs typeface="Arial"/>
                <a:sym typeface="Arial"/>
              </a:rPr>
              <a:t>Torres enormes de nubes que pueden alcanzar gran altura; generan tormentas intensas, granizo y, a veces, tornados.</a:t>
            </a:r>
            <a:endParaRPr/>
          </a:p>
        </p:txBody>
      </p:sp>
      <p:sp>
        <p:nvSpPr>
          <p:cNvPr id="131" name="Google Shape;131;p5"/>
          <p:cNvSpPr txBox="1"/>
          <p:nvPr/>
        </p:nvSpPr>
        <p:spPr>
          <a:xfrm>
            <a:off x="435775" y="1603127"/>
            <a:ext cx="2979000" cy="1515000"/>
          </a:xfrm>
          <a:prstGeom prst="rect">
            <a:avLst/>
          </a:prstGeom>
          <a:noFill/>
          <a:ln>
            <a:noFill/>
          </a:ln>
        </p:spPr>
        <p:txBody>
          <a:bodyPr anchorCtr="0" anchor="t" bIns="45700" lIns="91425" spcFirstLastPara="1" rIns="91425" wrap="square" tIns="45700">
            <a:normAutofit lnSpcReduction="10000"/>
          </a:bodyPr>
          <a:lstStyle/>
          <a:p>
            <a:pPr indent="0" lvl="0" marL="0" marR="0" rtl="0" algn="l">
              <a:spcBef>
                <a:spcPts val="0"/>
              </a:spcBef>
              <a:spcAft>
                <a:spcPts val="0"/>
              </a:spcAft>
              <a:buNone/>
            </a:pPr>
            <a:r>
              <a:rPr b="1" lang="en-US" sz="1600">
                <a:solidFill>
                  <a:schemeClr val="dk1"/>
                </a:solidFill>
                <a:latin typeface="Arial"/>
                <a:ea typeface="Arial"/>
                <a:cs typeface="Arial"/>
                <a:sym typeface="Arial"/>
              </a:rPr>
              <a:t>Nubes grandes y esponjosas que parecen bolas de algodón. Se forman en días cálidos cuando el aire húmedo asciende y se condensa.</a:t>
            </a:r>
            <a:endParaRPr/>
          </a:p>
        </p:txBody>
      </p:sp>
      <p:sp>
        <p:nvSpPr>
          <p:cNvPr id="132" name="Google Shape;132;p5"/>
          <p:cNvSpPr/>
          <p:nvPr/>
        </p:nvSpPr>
        <p:spPr>
          <a:xfrm>
            <a:off x="3188395" y="1166846"/>
            <a:ext cx="1850330" cy="652051"/>
          </a:xfrm>
          <a:prstGeom prst="curvedDownArrow">
            <a:avLst>
              <a:gd fmla="val 25000" name="adj1"/>
              <a:gd fmla="val 100898" name="adj2"/>
              <a:gd fmla="val 61519" name="adj3"/>
            </a:avLst>
          </a:prstGeom>
          <a:solidFill>
            <a:schemeClr val="accent4"/>
          </a:solidFill>
          <a:ln cap="flat" cmpd="sng" w="19050">
            <a:solidFill>
              <a:srgbClr val="0642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3" name="Google Shape;133;p5"/>
          <p:cNvSpPr/>
          <p:nvPr/>
        </p:nvSpPr>
        <p:spPr>
          <a:xfrm flipH="1">
            <a:off x="7024682" y="1080143"/>
            <a:ext cx="2044639" cy="738753"/>
          </a:xfrm>
          <a:prstGeom prst="curvedDownArrow">
            <a:avLst>
              <a:gd fmla="val 25000" name="adj1"/>
              <a:gd fmla="val 83125" name="adj2"/>
              <a:gd fmla="val 60156" name="adj3"/>
            </a:avLst>
          </a:prstGeom>
          <a:solidFill>
            <a:srgbClr val="F70909"/>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4" name="Google Shape;134;p5"/>
          <p:cNvSpPr/>
          <p:nvPr/>
        </p:nvSpPr>
        <p:spPr>
          <a:xfrm>
            <a:off x="2754151" y="5686026"/>
            <a:ext cx="1850330" cy="790688"/>
          </a:xfrm>
          <a:prstGeom prst="curvedUpArrow">
            <a:avLst>
              <a:gd fmla="val 30127" name="adj1"/>
              <a:gd fmla="val 50000" name="adj2"/>
              <a:gd fmla="val 66666" name="adj3"/>
            </a:avLst>
          </a:prstGeom>
          <a:solidFill>
            <a:srgbClr val="7F7F7F"/>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5" name="Google Shape;135;p5"/>
          <p:cNvSpPr/>
          <p:nvPr/>
        </p:nvSpPr>
        <p:spPr>
          <a:xfrm flipH="1">
            <a:off x="7527986" y="5686026"/>
            <a:ext cx="1694397" cy="914799"/>
          </a:xfrm>
          <a:prstGeom prst="curvedUpArrow">
            <a:avLst>
              <a:gd fmla="val 25000" name="adj1"/>
              <a:gd fmla="val 50000" name="adj2"/>
              <a:gd fmla="val 58854" name="adj3"/>
            </a:avLst>
          </a:prstGeom>
          <a:solidFill>
            <a:srgbClr val="FFFF00"/>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9" name="Shape 139"/>
        <p:cNvGrpSpPr/>
        <p:nvPr/>
      </p:nvGrpSpPr>
      <p:grpSpPr>
        <a:xfrm>
          <a:off x="0" y="0"/>
          <a:ext cx="0" cy="0"/>
          <a:chOff x="0" y="0"/>
          <a:chExt cx="0" cy="0"/>
        </a:xfrm>
      </p:grpSpPr>
      <p:sp>
        <p:nvSpPr>
          <p:cNvPr id="140" name="Google Shape;140;p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1" name="Google Shape;141;p6"/>
          <p:cNvSpPr txBox="1"/>
          <p:nvPr>
            <p:ph type="title"/>
          </p:nvPr>
        </p:nvSpPr>
        <p:spPr>
          <a:xfrm>
            <a:off x="438509" y="142876"/>
            <a:ext cx="4419600" cy="2981324"/>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6600"/>
              </a:buClr>
              <a:buSzPts val="5900"/>
              <a:buFont typeface="Arial"/>
              <a:buNone/>
            </a:pPr>
            <a:r>
              <a:rPr b="1" i="1" lang="en-US" sz="5900">
                <a:solidFill>
                  <a:srgbClr val="FF6600"/>
                </a:solidFill>
                <a:latin typeface="Arial"/>
                <a:ea typeface="Arial"/>
                <a:cs typeface="Arial"/>
                <a:sym typeface="Arial"/>
              </a:rPr>
              <a:t>Capas de la atmósfera</a:t>
            </a:r>
            <a:endParaRPr/>
          </a:p>
        </p:txBody>
      </p:sp>
      <p:pic>
        <p:nvPicPr>
          <p:cNvPr descr="Una captura de pantalla de un videojuego&#10;&#10;El contenido generado por IA puede ser incorrecto." id="142" name="Google Shape;142;p6"/>
          <p:cNvPicPr preferRelativeResize="0"/>
          <p:nvPr/>
        </p:nvPicPr>
        <p:blipFill rotWithShape="1">
          <a:blip r:embed="rId3">
            <a:alphaModFix/>
          </a:blip>
          <a:srcRect b="0" l="0" r="0" t="7554"/>
          <a:stretch/>
        </p:blipFill>
        <p:spPr>
          <a:xfrm>
            <a:off x="5682343" y="1"/>
            <a:ext cx="6509657" cy="6857999"/>
          </a:xfrm>
          <a:custGeom>
            <a:rect b="b" l="l" r="r" t="t"/>
            <a:pathLst>
              <a:path extrusionOk="0" h="6857999" w="6509657">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0"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3" y="528850"/>
                  <a:pt x="335480" y="536547"/>
                  <a:pt x="337867" y="544146"/>
                </a:cubicBezTo>
                <a:lnTo>
                  <a:pt x="340032" y="549926"/>
                </a:lnTo>
                <a:lnTo>
                  <a:pt x="340448" y="551717"/>
                </a:lnTo>
                <a:lnTo>
                  <a:pt x="346286" y="566616"/>
                </a:lnTo>
                <a:lnTo>
                  <a:pt x="346338" y="566754"/>
                </a:lnTo>
                <a:lnTo>
                  <a:pt x="352655" y="583595"/>
                </a:lnTo>
                <a:lnTo>
                  <a:pt x="359452" y="612658"/>
                </a:lnTo>
                <a:cubicBezTo>
                  <a:pt x="358987" y="604728"/>
                  <a:pt x="357230" y="597005"/>
                  <a:pt x="354829" y="589388"/>
                </a:cubicBezTo>
                <a:lnTo>
                  <a:pt x="352655" y="583595"/>
                </a:lnTo>
                <a:lnTo>
                  <a:pt x="352236" y="581804"/>
                </a:lnTo>
                <a:lnTo>
                  <a:pt x="346286" y="566616"/>
                </a:lnTo>
                <a:lnTo>
                  <a:pt x="340032" y="549926"/>
                </a:lnTo>
                <a:close/>
                <a:moveTo>
                  <a:pt x="384407" y="268794"/>
                </a:moveTo>
                <a:lnTo>
                  <a:pt x="387838" y="328017"/>
                </a:lnTo>
                <a:cubicBezTo>
                  <a:pt x="389527" y="318646"/>
                  <a:pt x="389932" y="309031"/>
                  <a:pt x="389283" y="299164"/>
                </a:cubicBezTo>
                <a:cubicBezTo>
                  <a:pt x="388635" y="289296"/>
                  <a:pt x="386932" y="279176"/>
                  <a:pt x="384407" y="268794"/>
                </a:cubicBezTo>
                <a:close/>
                <a:moveTo>
                  <a:pt x="66991" y="0"/>
                </a:moveTo>
                <a:lnTo>
                  <a:pt x="6509657" y="0"/>
                </a:lnTo>
                <a:lnTo>
                  <a:pt x="6509657" y="6857999"/>
                </a:lnTo>
                <a:lnTo>
                  <a:pt x="149318" y="6857999"/>
                </a:lnTo>
                <a:lnTo>
                  <a:pt x="149318" y="6857457"/>
                </a:lnTo>
                <a:lnTo>
                  <a:pt x="22079" y="6857457"/>
                </a:lnTo>
                <a:lnTo>
                  <a:pt x="26850" y="6796804"/>
                </a:lnTo>
                <a:cubicBezTo>
                  <a:pt x="32161" y="6777207"/>
                  <a:pt x="39591" y="6758011"/>
                  <a:pt x="44354" y="6738388"/>
                </a:cubicBezTo>
                <a:cubicBezTo>
                  <a:pt x="48736" y="6720103"/>
                  <a:pt x="58832" y="6702955"/>
                  <a:pt x="67214" y="6685617"/>
                </a:cubicBezTo>
                <a:cubicBezTo>
                  <a:pt x="83217" y="6652472"/>
                  <a:pt x="73120" y="6617036"/>
                  <a:pt x="77310" y="6583128"/>
                </a:cubicBezTo>
                <a:cubicBezTo>
                  <a:pt x="78645" y="6572269"/>
                  <a:pt x="80168" y="6561411"/>
                  <a:pt x="82837" y="6550742"/>
                </a:cubicBezTo>
                <a:cubicBezTo>
                  <a:pt x="89885" y="6521593"/>
                  <a:pt x="95981" y="6491874"/>
                  <a:pt x="105697" y="6463490"/>
                </a:cubicBezTo>
                <a:cubicBezTo>
                  <a:pt x="116556" y="6431292"/>
                  <a:pt x="131034" y="6400429"/>
                  <a:pt x="146086" y="6363664"/>
                </a:cubicBezTo>
                <a:cubicBezTo>
                  <a:pt x="142275" y="6350899"/>
                  <a:pt x="131986" y="6331277"/>
                  <a:pt x="131034" y="6311084"/>
                </a:cubicBezTo>
                <a:cubicBezTo>
                  <a:pt x="127795" y="6246121"/>
                  <a:pt x="145513" y="6185351"/>
                  <a:pt x="173518" y="6127247"/>
                </a:cubicBezTo>
                <a:cubicBezTo>
                  <a:pt x="181899" y="6109530"/>
                  <a:pt x="187424" y="6090477"/>
                  <a:pt x="195616" y="6072569"/>
                </a:cubicBezTo>
                <a:cubicBezTo>
                  <a:pt x="198472" y="6066284"/>
                  <a:pt x="204569" y="6058092"/>
                  <a:pt x="210285" y="6056948"/>
                </a:cubicBezTo>
                <a:cubicBezTo>
                  <a:pt x="243432" y="6050282"/>
                  <a:pt x="242863" y="6025515"/>
                  <a:pt x="244766" y="5999796"/>
                </a:cubicBezTo>
                <a:cubicBezTo>
                  <a:pt x="247051" y="5969124"/>
                  <a:pt x="252386" y="5938836"/>
                  <a:pt x="256958" y="5908355"/>
                </a:cubicBezTo>
                <a:cubicBezTo>
                  <a:pt x="257530" y="5904353"/>
                  <a:pt x="261531" y="5900735"/>
                  <a:pt x="264200" y="5897114"/>
                </a:cubicBezTo>
                <a:cubicBezTo>
                  <a:pt x="268199" y="5891590"/>
                  <a:pt x="274295" y="5886447"/>
                  <a:pt x="275818" y="5880348"/>
                </a:cubicBezTo>
                <a:cubicBezTo>
                  <a:pt x="283249" y="5849107"/>
                  <a:pt x="289535" y="5817674"/>
                  <a:pt x="296393" y="5786239"/>
                </a:cubicBezTo>
                <a:cubicBezTo>
                  <a:pt x="297918" y="5779191"/>
                  <a:pt x="299823" y="5771953"/>
                  <a:pt x="302870" y="5765474"/>
                </a:cubicBezTo>
                <a:cubicBezTo>
                  <a:pt x="305728" y="5759378"/>
                  <a:pt x="310683" y="5754234"/>
                  <a:pt x="313730" y="5748136"/>
                </a:cubicBezTo>
                <a:cubicBezTo>
                  <a:pt x="321920" y="5731564"/>
                  <a:pt x="329541" y="5714607"/>
                  <a:pt x="338685" y="5695178"/>
                </a:cubicBezTo>
                <a:cubicBezTo>
                  <a:pt x="321541" y="5684320"/>
                  <a:pt x="331257" y="5669647"/>
                  <a:pt x="339447" y="5651360"/>
                </a:cubicBezTo>
                <a:cubicBezTo>
                  <a:pt x="347830" y="5632691"/>
                  <a:pt x="350497" y="5611164"/>
                  <a:pt x="353545"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5" y="4893907"/>
                  <a:pt x="406697" y="4884572"/>
                </a:cubicBezTo>
                <a:cubicBezTo>
                  <a:pt x="399647" y="4857522"/>
                  <a:pt x="388978" y="4831420"/>
                  <a:pt x="384216" y="4803988"/>
                </a:cubicBezTo>
                <a:cubicBezTo>
                  <a:pt x="381551" y="4788747"/>
                  <a:pt x="386312" y="4771793"/>
                  <a:pt x="389741" y="4755980"/>
                </a:cubicBezTo>
                <a:cubicBezTo>
                  <a:pt x="393362"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2" y="4346201"/>
                  <a:pt x="391265" y="4340674"/>
                  <a:pt x="392218" y="4335722"/>
                </a:cubicBezTo>
                <a:cubicBezTo>
                  <a:pt x="401743" y="4281810"/>
                  <a:pt x="387838" y="4231324"/>
                  <a:pt x="369547" y="4181603"/>
                </a:cubicBezTo>
                <a:cubicBezTo>
                  <a:pt x="367643" y="4176461"/>
                  <a:pt x="368214" y="4170174"/>
                  <a:pt x="368595" y="4164458"/>
                </a:cubicBezTo>
                <a:cubicBezTo>
                  <a:pt x="369928" y="4148453"/>
                  <a:pt x="376597" y="4131119"/>
                  <a:pt x="372597" y="4116641"/>
                </a:cubicBezTo>
                <a:cubicBezTo>
                  <a:pt x="361546" y="4078159"/>
                  <a:pt x="348211" y="4040058"/>
                  <a:pt x="331447" y="4003861"/>
                </a:cubicBezTo>
                <a:cubicBezTo>
                  <a:pt x="314494" y="3967091"/>
                  <a:pt x="300203" y="3932993"/>
                  <a:pt x="317349" y="3890891"/>
                </a:cubicBezTo>
                <a:cubicBezTo>
                  <a:pt x="324589" y="3872985"/>
                  <a:pt x="319445" y="3849362"/>
                  <a:pt x="317541" y="3828785"/>
                </a:cubicBezTo>
                <a:cubicBezTo>
                  <a:pt x="316016" y="3813737"/>
                  <a:pt x="307443" y="3799258"/>
                  <a:pt x="307443" y="3784397"/>
                </a:cubicBezTo>
                <a:cubicBezTo>
                  <a:pt x="307443" y="3744770"/>
                  <a:pt x="297345" y="3709529"/>
                  <a:pt x="276771" y="3675238"/>
                </a:cubicBezTo>
                <a:cubicBezTo>
                  <a:pt x="268770" y="3661899"/>
                  <a:pt x="274106" y="3641134"/>
                  <a:pt x="272009" y="3623799"/>
                </a:cubicBezTo>
                <a:cubicBezTo>
                  <a:pt x="269533" y="3605509"/>
                  <a:pt x="267247" y="3586653"/>
                  <a:pt x="261720" y="3569124"/>
                </a:cubicBezTo>
                <a:cubicBezTo>
                  <a:pt x="247243" y="3523785"/>
                  <a:pt x="230859" y="3479015"/>
                  <a:pt x="215618" y="3433866"/>
                </a:cubicBezTo>
                <a:cubicBezTo>
                  <a:pt x="203045" y="3396719"/>
                  <a:pt x="212951" y="3360139"/>
                  <a:pt x="218286" y="3323372"/>
                </a:cubicBezTo>
                <a:cubicBezTo>
                  <a:pt x="221715" y="3300319"/>
                  <a:pt x="229907" y="3278795"/>
                  <a:pt x="217715" y="3252885"/>
                </a:cubicBezTo>
                <a:cubicBezTo>
                  <a:pt x="206093" y="3228119"/>
                  <a:pt x="208761" y="3196686"/>
                  <a:pt x="202475" y="3168870"/>
                </a:cubicBezTo>
                <a:cubicBezTo>
                  <a:pt x="197141" y="3145436"/>
                  <a:pt x="188566" y="3122770"/>
                  <a:pt x="180184" y="3100099"/>
                </a:cubicBezTo>
                <a:cubicBezTo>
                  <a:pt x="168753" y="3069235"/>
                  <a:pt x="156753" y="3038756"/>
                  <a:pt x="162468" y="3005035"/>
                </a:cubicBezTo>
                <a:cubicBezTo>
                  <a:pt x="168945" y="2966742"/>
                  <a:pt x="144560" y="2940455"/>
                  <a:pt x="128366" y="2910353"/>
                </a:cubicBezTo>
                <a:cubicBezTo>
                  <a:pt x="117318" y="2889587"/>
                  <a:pt x="109126" y="2866918"/>
                  <a:pt x="102268" y="2844248"/>
                </a:cubicBezTo>
                <a:cubicBezTo>
                  <a:pt x="93313" y="2813958"/>
                  <a:pt x="87978" y="2782716"/>
                  <a:pt x="79216" y="2752235"/>
                </a:cubicBezTo>
                <a:cubicBezTo>
                  <a:pt x="66072" y="2706131"/>
                  <a:pt x="55785"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1" y="2360933"/>
                </a:cubicBezTo>
                <a:cubicBezTo>
                  <a:pt x="28541" y="2356744"/>
                  <a:pt x="36543" y="2344741"/>
                  <a:pt x="37877" y="2335405"/>
                </a:cubicBezTo>
                <a:cubicBezTo>
                  <a:pt x="41877" y="2307402"/>
                  <a:pt x="35971" y="2281683"/>
                  <a:pt x="23017" y="2254633"/>
                </a:cubicBezTo>
                <a:cubicBezTo>
                  <a:pt x="10824" y="2229296"/>
                  <a:pt x="12158" y="2197670"/>
                  <a:pt x="7395" y="2168903"/>
                </a:cubicBezTo>
                <a:cubicBezTo>
                  <a:pt x="5680"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4" y="1938009"/>
                  <a:pt x="18445" y="1921817"/>
                </a:cubicBezTo>
                <a:cubicBezTo>
                  <a:pt x="19779" y="1915912"/>
                  <a:pt x="24922" y="1910004"/>
                  <a:pt x="24161" y="1904673"/>
                </a:cubicBezTo>
                <a:cubicBezTo>
                  <a:pt x="15968" y="1851709"/>
                  <a:pt x="52545" y="1813610"/>
                  <a:pt x="68738" y="1768838"/>
                </a:cubicBezTo>
                <a:cubicBezTo>
                  <a:pt x="85886" y="1721785"/>
                  <a:pt x="112174" y="1676253"/>
                  <a:pt x="104363" y="1623675"/>
                </a:cubicBezTo>
                <a:cubicBezTo>
                  <a:pt x="99601" y="1591859"/>
                  <a:pt x="88551" y="1561189"/>
                  <a:pt x="81882" y="1529563"/>
                </a:cubicBezTo>
                <a:cubicBezTo>
                  <a:pt x="79597" y="1518324"/>
                  <a:pt x="79978" y="1505751"/>
                  <a:pt x="82264" y="1494509"/>
                </a:cubicBezTo>
                <a:cubicBezTo>
                  <a:pt x="92743" y="1440216"/>
                  <a:pt x="94266" y="1386684"/>
                  <a:pt x="77120" y="1333341"/>
                </a:cubicBezTo>
                <a:cubicBezTo>
                  <a:pt x="74262" y="1324198"/>
                  <a:pt x="71597" y="1314483"/>
                  <a:pt x="71597" y="1304955"/>
                </a:cubicBezTo>
                <a:cubicBezTo>
                  <a:pt x="71597" y="1252757"/>
                  <a:pt x="75597" y="1201512"/>
                  <a:pt x="94266" y="1151600"/>
                </a:cubicBezTo>
                <a:cubicBezTo>
                  <a:pt x="100553" y="1134834"/>
                  <a:pt x="96553" y="1114449"/>
                  <a:pt x="98077" y="1095972"/>
                </a:cubicBezTo>
                <a:cubicBezTo>
                  <a:pt x="99409" y="1078826"/>
                  <a:pt x="99981" y="1061298"/>
                  <a:pt x="104363" y="1044725"/>
                </a:cubicBezTo>
                <a:cubicBezTo>
                  <a:pt x="110839" y="1020529"/>
                  <a:pt x="111601" y="998052"/>
                  <a:pt x="105887" y="973095"/>
                </a:cubicBezTo>
                <a:cubicBezTo>
                  <a:pt x="100553" y="949281"/>
                  <a:pt x="103219" y="923562"/>
                  <a:pt x="103029" y="898797"/>
                </a:cubicBezTo>
                <a:cubicBezTo>
                  <a:pt x="102839" y="871173"/>
                  <a:pt x="102649" y="843552"/>
                  <a:pt x="103601" y="815929"/>
                </a:cubicBezTo>
                <a:cubicBezTo>
                  <a:pt x="103981" y="804877"/>
                  <a:pt x="111601" y="792306"/>
                  <a:pt x="108553" y="783158"/>
                </a:cubicBezTo>
                <a:cubicBezTo>
                  <a:pt x="98267" y="753633"/>
                  <a:pt x="110649" y="724104"/>
                  <a:pt x="105126" y="694576"/>
                </a:cubicBezTo>
                <a:cubicBezTo>
                  <a:pt x="102268" y="680096"/>
                  <a:pt x="110078" y="663713"/>
                  <a:pt x="110839" y="648092"/>
                </a:cubicBezTo>
                <a:cubicBezTo>
                  <a:pt x="112174" y="622564"/>
                  <a:pt x="111601" y="597037"/>
                  <a:pt x="111983" y="571508"/>
                </a:cubicBezTo>
                <a:cubicBezTo>
                  <a:pt x="112174" y="563125"/>
                  <a:pt x="112936" y="554933"/>
                  <a:pt x="113318" y="546552"/>
                </a:cubicBezTo>
                <a:cubicBezTo>
                  <a:pt x="113697" y="539121"/>
                  <a:pt x="115412" y="531310"/>
                  <a:pt x="114080" y="524262"/>
                </a:cubicBezTo>
                <a:cubicBezTo>
                  <a:pt x="109315" y="498733"/>
                  <a:pt x="101505" y="473587"/>
                  <a:pt x="98457" y="447870"/>
                </a:cubicBezTo>
                <a:cubicBezTo>
                  <a:pt x="95792" y="425581"/>
                  <a:pt x="99409" y="402529"/>
                  <a:pt x="97505" y="380050"/>
                </a:cubicBezTo>
                <a:cubicBezTo>
                  <a:pt x="94266" y="340425"/>
                  <a:pt x="88551" y="300800"/>
                  <a:pt x="84930" y="261173"/>
                </a:cubicBezTo>
                <a:cubicBezTo>
                  <a:pt x="84168" y="252600"/>
                  <a:pt x="88933" y="243648"/>
                  <a:pt x="89313" y="234883"/>
                </a:cubicBezTo>
                <a:cubicBezTo>
                  <a:pt x="90266" y="207450"/>
                  <a:pt x="90457" y="180017"/>
                  <a:pt x="91026" y="152584"/>
                </a:cubicBezTo>
                <a:cubicBezTo>
                  <a:pt x="91218" y="136963"/>
                  <a:pt x="90647" y="121150"/>
                  <a:pt x="92361" y="105718"/>
                </a:cubicBezTo>
                <a:cubicBezTo>
                  <a:pt x="94648" y="85336"/>
                  <a:pt x="98077" y="66857"/>
                  <a:pt x="83217" y="47806"/>
                </a:cubicBezTo>
                <a:cubicBezTo>
                  <a:pt x="77453" y="40471"/>
                  <a:pt x="73691" y="32636"/>
                  <a:pt x="71206" y="24480"/>
                </a:cubicBezTo>
                <a:close/>
              </a:path>
            </a:pathLst>
          </a:custGeom>
          <a:noFill/>
          <a:ln>
            <a:noFill/>
          </a:ln>
          <a:effectLst>
            <a:outerShdw blurRad="381000" rotWithShape="0" algn="r" dir="10800000" dist="152400">
              <a:srgbClr val="000000">
                <a:alpha val="10196"/>
              </a:srgbClr>
            </a:outerShdw>
          </a:effectLst>
        </p:spPr>
      </p:pic>
      <p:sp>
        <p:nvSpPr>
          <p:cNvPr id="143" name="Google Shape;143;p6"/>
          <p:cNvSpPr/>
          <p:nvPr/>
        </p:nvSpPr>
        <p:spPr>
          <a:xfrm flipH="1" rot="5400000">
            <a:off x="2640986" y="2991370"/>
            <a:ext cx="6857455" cy="874716"/>
          </a:xfrm>
          <a:custGeom>
            <a:rect b="b" l="l" r="r" t="t"/>
            <a:pathLst>
              <a:path extrusionOk="0" h="874716" w="6857455">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4" name="Google Shape;144;p6"/>
          <p:cNvSpPr/>
          <p:nvPr/>
        </p:nvSpPr>
        <p:spPr>
          <a:xfrm flipH="1" rot="5400000">
            <a:off x="2640988" y="2991370"/>
            <a:ext cx="6857455" cy="874716"/>
          </a:xfrm>
          <a:custGeom>
            <a:rect b="b" l="l" r="r" t="t"/>
            <a:pathLst>
              <a:path extrusionOk="0" h="874716" w="6857455">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rotWithShape="1">
            <a:blip r:embed="rId4">
              <a:alphaModFix amt="57000"/>
            </a:blip>
            <a:tile algn="tl" flip="none" tx="0" sx="100000" ty="0" sy="100000"/>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5" name="Google Shape;145;p6"/>
          <p:cNvSpPr txBox="1"/>
          <p:nvPr/>
        </p:nvSpPr>
        <p:spPr>
          <a:xfrm>
            <a:off x="-52644" y="3852386"/>
            <a:ext cx="5734985" cy="2677656"/>
          </a:xfrm>
          <a:prstGeom prst="rect">
            <a:avLst/>
          </a:prstGeom>
          <a:noFill/>
          <a:ln>
            <a:noFill/>
          </a:ln>
        </p:spPr>
        <p:txBody>
          <a:bodyPr anchorCtr="0" anchor="t" bIns="45700" lIns="91425" spcFirstLastPara="1" rIns="91425" wrap="square" tIns="45700">
            <a:normAutofit/>
          </a:bodyPr>
          <a:lstStyle/>
          <a:p>
            <a:pPr indent="0" lvl="0" marL="0" marR="0" rtl="0" algn="ctr">
              <a:spcBef>
                <a:spcPts val="0"/>
              </a:spcBef>
              <a:spcAft>
                <a:spcPts val="0"/>
              </a:spcAft>
              <a:buNone/>
            </a:pPr>
            <a:r>
              <a:rPr b="1" lang="en-US" sz="2400">
                <a:solidFill>
                  <a:schemeClr val="dk1"/>
                </a:solidFill>
                <a:highlight>
                  <a:srgbClr val="00FF00"/>
                </a:highlight>
                <a:latin typeface="Arial"/>
                <a:ea typeface="Arial"/>
                <a:cs typeface="Arial"/>
                <a:sym typeface="Arial"/>
              </a:rPr>
              <a:t>La atmósfera que envuelve nuestro planeta está formada por distintas capas con características propias. Desde la superficie hacia el espacio encontramos las siguientes capas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72000"/>
          </a:blip>
          <a:stretch>
            <a:fillRect/>
          </a:stretch>
        </a:blipFill>
      </p:bgPr>
    </p:bg>
    <p:spTree>
      <p:nvGrpSpPr>
        <p:cNvPr id="149" name="Shape 149"/>
        <p:cNvGrpSpPr/>
        <p:nvPr/>
      </p:nvGrpSpPr>
      <p:grpSpPr>
        <a:xfrm>
          <a:off x="0" y="0"/>
          <a:ext cx="0" cy="0"/>
          <a:chOff x="0" y="0"/>
          <a:chExt cx="0" cy="0"/>
        </a:xfrm>
      </p:grpSpPr>
      <p:sp>
        <p:nvSpPr>
          <p:cNvPr id="150" name="Google Shape;150;p7"/>
          <p:cNvSpPr/>
          <p:nvPr/>
        </p:nvSpPr>
        <p:spPr>
          <a:xfrm>
            <a:off x="70703" y="372275"/>
            <a:ext cx="5026025" cy="2410192"/>
          </a:xfrm>
          <a:prstGeom prst="cloudCallout">
            <a:avLst>
              <a:gd fmla="val -14761" name="adj1"/>
              <a:gd fmla="val 54596" name="adj2"/>
            </a:avLst>
          </a:prstGeom>
          <a:solidFill>
            <a:srgbClr val="FDFD13"/>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1" name="Google Shape;151;p7"/>
          <p:cNvSpPr/>
          <p:nvPr/>
        </p:nvSpPr>
        <p:spPr>
          <a:xfrm>
            <a:off x="6514431" y="159556"/>
            <a:ext cx="5335587" cy="2564192"/>
          </a:xfrm>
          <a:prstGeom prst="cloudCallout">
            <a:avLst>
              <a:gd fmla="val -17263" name="adj1"/>
              <a:gd fmla="val 55386" name="adj2"/>
            </a:avLst>
          </a:prstGeom>
          <a:solidFill>
            <a:srgbClr val="E59DDC"/>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2" name="Google Shape;152;p7"/>
          <p:cNvSpPr txBox="1"/>
          <p:nvPr/>
        </p:nvSpPr>
        <p:spPr>
          <a:xfrm>
            <a:off x="749396" y="812898"/>
            <a:ext cx="3456391" cy="1384995"/>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Es la capa más cercana al suelo, con un grosor de 8–14 km, y contiene aproximadamente el 75 % del aire de la atmósfera. Aquí respiramos y se desarrollan las nubes, vientos y precipitaciones. </a:t>
            </a:r>
            <a:endParaRPr/>
          </a:p>
        </p:txBody>
      </p:sp>
      <p:sp>
        <p:nvSpPr>
          <p:cNvPr id="153" name="Google Shape;153;p7"/>
          <p:cNvSpPr txBox="1"/>
          <p:nvPr/>
        </p:nvSpPr>
        <p:spPr>
          <a:xfrm>
            <a:off x="7177550" y="682075"/>
            <a:ext cx="3609600" cy="15159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Se extiende desde el límite de la troposfera hasta unos 50 km de altitud y alberga la capa de ozono, que absorbe la radiación ultravioleta del Sol. El aire es más estable y no se producen tormentas.</a:t>
            </a:r>
            <a:endParaRPr/>
          </a:p>
        </p:txBody>
      </p:sp>
      <p:sp>
        <p:nvSpPr>
          <p:cNvPr id="154" name="Google Shape;154;p7"/>
          <p:cNvSpPr/>
          <p:nvPr/>
        </p:nvSpPr>
        <p:spPr>
          <a:xfrm>
            <a:off x="3721722" y="2166755"/>
            <a:ext cx="4081463" cy="2234733"/>
          </a:xfrm>
          <a:prstGeom prst="cloudCallout">
            <a:avLst>
              <a:gd fmla="val 7036" name="adj1"/>
              <a:gd fmla="val 60369" name="adj2"/>
            </a:avLst>
          </a:prstGeom>
          <a:solidFill>
            <a:srgbClr val="93DCF8"/>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5" name="Google Shape;155;p7"/>
          <p:cNvSpPr txBox="1"/>
          <p:nvPr/>
        </p:nvSpPr>
        <p:spPr>
          <a:xfrm>
            <a:off x="4205775" y="2553050"/>
            <a:ext cx="2971800" cy="1274700"/>
          </a:xfrm>
          <a:prstGeom prst="rect">
            <a:avLst/>
          </a:prstGeom>
          <a:noFill/>
          <a:ln>
            <a:noFill/>
          </a:ln>
        </p:spPr>
        <p:txBody>
          <a:bodyPr anchorCtr="0" anchor="t" bIns="45700" lIns="91425" spcFirstLastPara="1" rIns="91425" wrap="square" tIns="45700">
            <a:normAutofit lnSpcReduction="10000"/>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Es la capa media situada entre 50 y 80 km de altura; el aire es tan fino que permite la combustión de meteoritos, los cuales se desintegran al entrar en esta capa.</a:t>
            </a:r>
            <a:endParaRPr/>
          </a:p>
        </p:txBody>
      </p:sp>
      <p:sp>
        <p:nvSpPr>
          <p:cNvPr id="156" name="Google Shape;156;p7"/>
          <p:cNvSpPr/>
          <p:nvPr/>
        </p:nvSpPr>
        <p:spPr>
          <a:xfrm>
            <a:off x="52387" y="3931269"/>
            <a:ext cx="5026025" cy="2755281"/>
          </a:xfrm>
          <a:prstGeom prst="cloudCallout">
            <a:avLst>
              <a:gd fmla="val -40164" name="adj1"/>
              <a:gd fmla="val 51310" name="adj2"/>
            </a:avLst>
          </a:prstGeom>
          <a:solidFill>
            <a:srgbClr val="92D050"/>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7" name="Google Shape;157;p7"/>
          <p:cNvSpPr/>
          <p:nvPr/>
        </p:nvSpPr>
        <p:spPr>
          <a:xfrm>
            <a:off x="6650361" y="3892667"/>
            <a:ext cx="5189663" cy="2303301"/>
          </a:xfrm>
          <a:prstGeom prst="cloudCallout">
            <a:avLst>
              <a:gd fmla="val -20833" name="adj1"/>
              <a:gd fmla="val 62500" name="adj2"/>
            </a:avLst>
          </a:prstGeom>
          <a:solidFill>
            <a:srgbClr val="FF2D2D"/>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8" name="Google Shape;158;p7"/>
          <p:cNvSpPr txBox="1"/>
          <p:nvPr/>
        </p:nvSpPr>
        <p:spPr>
          <a:xfrm>
            <a:off x="796825" y="4346426"/>
            <a:ext cx="3272400" cy="18162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Se encuentra entre la mesosfera y la exosfera. Aunque las temperaturas pueden ser muy altas, la densidad del aire es tan baja que la sensación sería de frío. En esta capa se observan las auroras y orbitan la Estación Espacial Internacional y otros satélites.</a:t>
            </a:r>
            <a:endParaRPr/>
          </a:p>
        </p:txBody>
      </p:sp>
      <p:sp>
        <p:nvSpPr>
          <p:cNvPr id="159" name="Google Shape;159;p7"/>
          <p:cNvSpPr txBox="1"/>
          <p:nvPr/>
        </p:nvSpPr>
        <p:spPr>
          <a:xfrm>
            <a:off x="7264175" y="4451998"/>
            <a:ext cx="3691500" cy="11694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Es la región más externa, donde las partículas del aire se escapan al espacio. Es la transición entre la atmósfera y el vacío espacial.</a:t>
            </a:r>
            <a:endParaRPr/>
          </a:p>
        </p:txBody>
      </p:sp>
      <p:sp>
        <p:nvSpPr>
          <p:cNvPr id="160" name="Google Shape;160;p7"/>
          <p:cNvSpPr/>
          <p:nvPr/>
        </p:nvSpPr>
        <p:spPr>
          <a:xfrm>
            <a:off x="1318157" y="352049"/>
            <a:ext cx="2367608" cy="410764"/>
          </a:xfrm>
          <a:prstGeom prst="rect">
            <a:avLst/>
          </a:prstGeom>
          <a:solidFill>
            <a:schemeClr val="lt1"/>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1" lang="en-US" sz="1800" u="sng">
                <a:solidFill>
                  <a:schemeClr val="dk1"/>
                </a:solidFill>
              </a:rPr>
              <a:t>TROPOSFERA</a:t>
            </a:r>
            <a:endParaRPr/>
          </a:p>
        </p:txBody>
      </p:sp>
      <p:sp>
        <p:nvSpPr>
          <p:cNvPr id="161" name="Google Shape;161;p7"/>
          <p:cNvSpPr/>
          <p:nvPr/>
        </p:nvSpPr>
        <p:spPr>
          <a:xfrm>
            <a:off x="8214518" y="57146"/>
            <a:ext cx="2514603" cy="440626"/>
          </a:xfrm>
          <a:prstGeom prst="rect">
            <a:avLst/>
          </a:prstGeom>
          <a:solidFill>
            <a:schemeClr val="lt1"/>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1" lang="en-US" sz="1800" u="sng">
                <a:solidFill>
                  <a:schemeClr val="dk1"/>
                </a:solidFill>
                <a:latin typeface="Arial"/>
                <a:ea typeface="Arial"/>
                <a:cs typeface="Arial"/>
                <a:sym typeface="Arial"/>
              </a:rPr>
              <a:t>ESTRATOSFERA</a:t>
            </a:r>
            <a:endParaRPr/>
          </a:p>
        </p:txBody>
      </p:sp>
      <p:sp>
        <p:nvSpPr>
          <p:cNvPr id="162" name="Google Shape;162;p7"/>
          <p:cNvSpPr/>
          <p:nvPr/>
        </p:nvSpPr>
        <p:spPr>
          <a:xfrm>
            <a:off x="4572371" y="2116670"/>
            <a:ext cx="2210398" cy="376759"/>
          </a:xfrm>
          <a:prstGeom prst="rect">
            <a:avLst/>
          </a:prstGeom>
          <a:solidFill>
            <a:schemeClr val="lt1"/>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1" lang="en-US" sz="1800" u="sng">
                <a:solidFill>
                  <a:schemeClr val="dk1"/>
                </a:solidFill>
                <a:latin typeface="Arial"/>
                <a:ea typeface="Arial"/>
                <a:cs typeface="Arial"/>
                <a:sym typeface="Arial"/>
              </a:rPr>
              <a:t>MESOSFERA</a:t>
            </a:r>
            <a:endParaRPr/>
          </a:p>
        </p:txBody>
      </p:sp>
      <p:sp>
        <p:nvSpPr>
          <p:cNvPr id="163" name="Google Shape;163;p7"/>
          <p:cNvSpPr/>
          <p:nvPr/>
        </p:nvSpPr>
        <p:spPr>
          <a:xfrm>
            <a:off x="1164824" y="3962705"/>
            <a:ext cx="2379862" cy="383715"/>
          </a:xfrm>
          <a:prstGeom prst="rect">
            <a:avLst/>
          </a:prstGeom>
          <a:solidFill>
            <a:schemeClr val="lt1"/>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1" lang="en-US" sz="1800" u="sng">
                <a:solidFill>
                  <a:schemeClr val="dk1"/>
                </a:solidFill>
                <a:latin typeface="Arial"/>
                <a:ea typeface="Arial"/>
                <a:cs typeface="Arial"/>
                <a:sym typeface="Arial"/>
              </a:rPr>
              <a:t>TERMOSFERA</a:t>
            </a:r>
            <a:endParaRPr/>
          </a:p>
        </p:txBody>
      </p:sp>
      <p:sp>
        <p:nvSpPr>
          <p:cNvPr id="164" name="Google Shape;164;p7"/>
          <p:cNvSpPr/>
          <p:nvPr/>
        </p:nvSpPr>
        <p:spPr>
          <a:xfrm>
            <a:off x="8007052" y="3919239"/>
            <a:ext cx="2205829" cy="416915"/>
          </a:xfrm>
          <a:prstGeom prst="rect">
            <a:avLst/>
          </a:prstGeom>
          <a:solidFill>
            <a:schemeClr val="lt1"/>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1" lang="en-US" sz="1800" u="sng">
                <a:solidFill>
                  <a:schemeClr val="dk1"/>
                </a:solidFill>
                <a:latin typeface="Arial"/>
                <a:ea typeface="Arial"/>
                <a:cs typeface="Arial"/>
                <a:sym typeface="Arial"/>
              </a:rPr>
              <a:t>EXOSFERA</a:t>
            </a:r>
            <a:endParaRPr/>
          </a:p>
        </p:txBody>
      </p:sp>
    </p:spTree>
  </p:cSld>
  <p:clrMapOvr>
    <a:masterClrMapping/>
  </p:clrMapOvr>
  <mc:AlternateContent>
    <mc:Choice Requires="p14">
      <p:transition spd="slow" p14:dur="1200">
        <p:fade thruBlk="1"/>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5000"/>
          </a:blip>
          <a:stretch>
            <a:fillRect/>
          </a:stretch>
        </a:blipFill>
      </p:bgPr>
    </p:bg>
    <p:spTree>
      <p:nvGrpSpPr>
        <p:cNvPr id="168" name="Shape 168"/>
        <p:cNvGrpSpPr/>
        <p:nvPr/>
      </p:nvGrpSpPr>
      <p:grpSpPr>
        <a:xfrm>
          <a:off x="0" y="0"/>
          <a:ext cx="0" cy="0"/>
          <a:chOff x="0" y="0"/>
          <a:chExt cx="0" cy="0"/>
        </a:xfrm>
      </p:grpSpPr>
      <p:sp>
        <p:nvSpPr>
          <p:cNvPr id="169" name="Google Shape;169;p8"/>
          <p:cNvSpPr txBox="1"/>
          <p:nvPr/>
        </p:nvSpPr>
        <p:spPr>
          <a:xfrm>
            <a:off x="2839636" y="474345"/>
            <a:ext cx="6296827" cy="59093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5400">
                <a:solidFill>
                  <a:srgbClr val="0000FF"/>
                </a:solidFill>
                <a:latin typeface="Algerian"/>
                <a:ea typeface="Algerian"/>
                <a:cs typeface="Algerian"/>
                <a:sym typeface="Algerian"/>
              </a:rPr>
              <a:t>Isobaras – Las líneas del viento </a:t>
            </a:r>
            <a:endParaRPr/>
          </a:p>
          <a:p>
            <a:pPr indent="0" lvl="0" marL="0" marR="0" rtl="0" algn="ctr">
              <a:spcBef>
                <a:spcPts val="0"/>
              </a:spcBef>
              <a:spcAft>
                <a:spcPts val="0"/>
              </a:spcAft>
              <a:buNone/>
            </a:pPr>
            <a:r>
              <a:rPr b="1" i="1" lang="en-US" sz="5400">
                <a:solidFill>
                  <a:srgbClr val="0000FF"/>
                </a:solidFill>
                <a:latin typeface="Algerian"/>
                <a:ea typeface="Algerian"/>
                <a:cs typeface="Algerian"/>
                <a:sym typeface="Algerian"/>
              </a:rPr>
              <a:t>e </a:t>
            </a:r>
            <a:endParaRPr/>
          </a:p>
          <a:p>
            <a:pPr indent="0" lvl="0" marL="0" marR="0" rtl="0" algn="ctr">
              <a:spcBef>
                <a:spcPts val="0"/>
              </a:spcBef>
              <a:spcAft>
                <a:spcPts val="0"/>
              </a:spcAft>
              <a:buNone/>
            </a:pPr>
            <a:r>
              <a:rPr b="1" i="1" lang="en-US" sz="5400">
                <a:solidFill>
                  <a:srgbClr val="0000FF"/>
                </a:solidFill>
                <a:latin typeface="Algerian"/>
                <a:ea typeface="Algerian"/>
                <a:cs typeface="Algerian"/>
                <a:sym typeface="Algerian"/>
              </a:rPr>
              <a:t>Isotermas – Las líneas del frío y el calor</a:t>
            </a:r>
            <a:endParaRPr/>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9"/>
          <p:cNvSpPr txBox="1"/>
          <p:nvPr/>
        </p:nvSpPr>
        <p:spPr>
          <a:xfrm>
            <a:off x="0" y="161509"/>
            <a:ext cx="6096000"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2800" u="sng">
                <a:solidFill>
                  <a:srgbClr val="FF6600"/>
                </a:solidFill>
                <a:latin typeface="Comic Sans MS"/>
                <a:ea typeface="Comic Sans MS"/>
                <a:cs typeface="Comic Sans MS"/>
                <a:sym typeface="Comic Sans MS"/>
              </a:rPr>
              <a:t>Isobaras – Las líneas del viento</a:t>
            </a:r>
            <a:endParaRPr/>
          </a:p>
        </p:txBody>
      </p:sp>
      <p:sp>
        <p:nvSpPr>
          <p:cNvPr id="175" name="Google Shape;175;p9"/>
          <p:cNvSpPr txBox="1"/>
          <p:nvPr/>
        </p:nvSpPr>
        <p:spPr>
          <a:xfrm>
            <a:off x="142875" y="684729"/>
            <a:ext cx="5845175" cy="2585323"/>
          </a:xfrm>
          <a:prstGeom prst="rect">
            <a:avLst/>
          </a:prstGeom>
          <a:noFill/>
          <a:ln>
            <a:noFill/>
          </a:ln>
        </p:spPr>
        <p:txBody>
          <a:bodyPr anchorCtr="0" anchor="t" bIns="45700" lIns="91425" spcFirstLastPara="1" rIns="91425" wrap="square" tIns="45700">
            <a:normAutofit lnSpcReduction="10000"/>
          </a:bodyPr>
          <a:lstStyle/>
          <a:p>
            <a:pPr indent="0" lvl="0" marL="0" marR="0" rtl="0" algn="l">
              <a:spcBef>
                <a:spcPts val="0"/>
              </a:spcBef>
              <a:spcAft>
                <a:spcPts val="0"/>
              </a:spcAft>
              <a:buNone/>
            </a:pPr>
            <a:r>
              <a:rPr b="1" i="1" lang="en-US" sz="1800">
                <a:solidFill>
                  <a:schemeClr val="dk1"/>
                </a:solidFill>
                <a:latin typeface="Arial"/>
                <a:ea typeface="Arial"/>
                <a:cs typeface="Arial"/>
                <a:sym typeface="Arial"/>
              </a:rPr>
              <a:t>Las isobaras son líneas que unen puntos con la misma presión atmosférica. En los mapas del tiempo rodean a las borrascas (B) y a los anticiclones (A). La separación de las líneas indica cuán fuerte es el viento: si están muy juntas, el viento sopla con fuerza; si están separadas, es más débil. En Galicia, ver muchas isobaras entrando desde el Atlántico suele ser sinónimo de temporal. ¡Así que si ves que se abrazan demasiado, prepara el paraguas!</a:t>
            </a:r>
            <a:endParaRPr/>
          </a:p>
        </p:txBody>
      </p:sp>
      <p:pic>
        <p:nvPicPr>
          <p:cNvPr descr="Esquemático&#10;&#10;El contenido generado por IA puede ser incorrecto." id="176" name="Google Shape;176;p9"/>
          <p:cNvPicPr preferRelativeResize="0"/>
          <p:nvPr/>
        </p:nvPicPr>
        <p:blipFill rotWithShape="1">
          <a:blip r:embed="rId3">
            <a:alphaModFix/>
          </a:blip>
          <a:srcRect b="0" l="0" r="0" t="0"/>
          <a:stretch/>
        </p:blipFill>
        <p:spPr>
          <a:xfrm>
            <a:off x="6249110" y="317241"/>
            <a:ext cx="5694073" cy="3111759"/>
          </a:xfrm>
          <a:prstGeom prst="rect">
            <a:avLst/>
          </a:prstGeom>
          <a:noFill/>
          <a:ln>
            <a:noFill/>
          </a:ln>
        </p:spPr>
      </p:pic>
      <p:sp>
        <p:nvSpPr>
          <p:cNvPr id="177" name="Google Shape;177;p9"/>
          <p:cNvSpPr txBox="1"/>
          <p:nvPr/>
        </p:nvSpPr>
        <p:spPr>
          <a:xfrm>
            <a:off x="142875" y="3587949"/>
            <a:ext cx="5845175"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800" u="sng">
                <a:solidFill>
                  <a:srgbClr val="FF6600"/>
                </a:solidFill>
                <a:latin typeface="Comic Sans MS"/>
                <a:ea typeface="Comic Sans MS"/>
                <a:cs typeface="Comic Sans MS"/>
                <a:sym typeface="Comic Sans MS"/>
              </a:rPr>
              <a:t>Isotermas – Las líneas del frío y el calor</a:t>
            </a:r>
            <a:endParaRPr/>
          </a:p>
        </p:txBody>
      </p:sp>
      <p:sp>
        <p:nvSpPr>
          <p:cNvPr id="178" name="Google Shape;178;p9"/>
          <p:cNvSpPr txBox="1"/>
          <p:nvPr/>
        </p:nvSpPr>
        <p:spPr>
          <a:xfrm>
            <a:off x="142875" y="4542056"/>
            <a:ext cx="5845175" cy="2031325"/>
          </a:xfrm>
          <a:prstGeom prst="rect">
            <a:avLst/>
          </a:prstGeom>
          <a:noFill/>
          <a:ln>
            <a:noFill/>
          </a:ln>
        </p:spPr>
        <p:txBody>
          <a:bodyPr anchorCtr="0" anchor="t" bIns="45700" lIns="91425" spcFirstLastPara="1" rIns="91425" wrap="square" tIns="45700">
            <a:normAutofit lnSpcReduction="20000"/>
          </a:bodyPr>
          <a:lstStyle/>
          <a:p>
            <a:pPr indent="0" lvl="0" marL="0" marR="0" rtl="0" algn="l">
              <a:spcBef>
                <a:spcPts val="0"/>
              </a:spcBef>
              <a:spcAft>
                <a:spcPts val="0"/>
              </a:spcAft>
              <a:buNone/>
            </a:pPr>
            <a:r>
              <a:rPr b="1" i="1" lang="en-US" sz="1800">
                <a:solidFill>
                  <a:schemeClr val="dk1"/>
                </a:solidFill>
                <a:latin typeface="Arial"/>
                <a:ea typeface="Arial"/>
                <a:cs typeface="Arial"/>
                <a:sym typeface="Arial"/>
              </a:rPr>
              <a:t>Las isotermas unen puntos con la misma temperatura. Cuando las isotermas muestran cambios bruscos de temperatura, suelen indicar la presencia de un frente frío o cálido. Este contraste favorece la formación de nubes y lluvia: cuando el aire frío choca con aire cálido, el tiempo se vuelve más inestable. Es como una batalla entre chaquetas y bermudas.</a:t>
            </a:r>
            <a:endParaRPr/>
          </a:p>
        </p:txBody>
      </p:sp>
      <p:pic>
        <p:nvPicPr>
          <p:cNvPr descr="Imagen que contiene Gráfico&#10;&#10;El contenido generado por IA puede ser incorrecto." id="179" name="Google Shape;179;p9"/>
          <p:cNvPicPr preferRelativeResize="0"/>
          <p:nvPr/>
        </p:nvPicPr>
        <p:blipFill rotWithShape="1">
          <a:blip r:embed="rId4">
            <a:alphaModFix/>
          </a:blip>
          <a:srcRect b="0" l="0" r="0" t="0"/>
          <a:stretch/>
        </p:blipFill>
        <p:spPr>
          <a:xfrm>
            <a:off x="6249110" y="3711060"/>
            <a:ext cx="5694072" cy="2985432"/>
          </a:xfrm>
          <a:prstGeom prst="rect">
            <a:avLst/>
          </a:prstGeom>
          <a:noFill/>
          <a:ln>
            <a:noFill/>
          </a:ln>
        </p:spPr>
      </p:pic>
    </p:spTree>
  </p:cSld>
  <p:clrMapOvr>
    <a:masterClrMapping/>
  </p:clrMapOvr>
  <p:transition spd="slow" p14:dur="800">
    <p:circle/>
  </p:transition>
</p:sld>
</file>

<file path=ppt/theme/theme1.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2026-02-24T09:58:28Z</dcterms:created>
  <dc:creator>Marta Navarro</dc:creator>
</cp:coreProperties>
</file>